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sldIdLst>
    <p:sldId id="256" r:id="rId2"/>
    <p:sldId id="268" r:id="rId3"/>
    <p:sldId id="257" r:id="rId4"/>
    <p:sldId id="258" r:id="rId5"/>
    <p:sldId id="259" r:id="rId6"/>
    <p:sldId id="266" r:id="rId7"/>
    <p:sldId id="261" r:id="rId8"/>
    <p:sldId id="262" r:id="rId9"/>
    <p:sldId id="263" r:id="rId10"/>
    <p:sldId id="264" r:id="rId11"/>
    <p:sldId id="270" r:id="rId12"/>
    <p:sldId id="267" r:id="rId13"/>
    <p:sldId id="269" r:id="rId14"/>
    <p:sldId id="265" r:id="rId15"/>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9F8AE5-22A5-4AAB-9C9A-A255166AC0D7}" v="156" dt="2023-06-12T15:06:53.485"/>
    <p1510:client id="{28C8EA09-C1BD-4BC6-8BB3-75D3EADD1DDF}" v="3" dt="2023-04-16T16:12:32.022"/>
    <p1510:client id="{37475817-B95E-435A-B28F-0B5FA6A67927}" v="4" dt="2023-04-05T17:35:19.162"/>
    <p1510:client id="{5C7812D0-E924-4C95-82C3-61967A236835}" v="32" dt="2023-06-13T07:47:38.271"/>
    <p1510:client id="{65A4A8B6-43E0-4844-85E5-7E60421751A0}" v="65" dt="2023-06-05T15:42:31.178"/>
    <p1510:client id="{701C471F-1F9E-4C9F-8549-6053DBFC038F}" v="104" dt="2023-04-04T02:59:19.660"/>
    <p1510:client id="{78D2336A-F9B5-4621-BB34-1CAB65FE86AC}" v="173" dt="2023-06-05T14:12:46.318"/>
    <p1510:client id="{7F0C1ED6-4EAA-4DB3-8369-0507EC34444D}" v="4" dt="2023-04-10T16:44:36.845"/>
    <p1510:client id="{8384A9D0-459B-4231-A545-F3BD8BEB8CCE}" v="209" dt="2023-06-13T10:09:11.712"/>
    <p1510:client id="{958DF6E5-7DFB-4004-BCC0-4A7E3DD75E99}" v="8" dt="2023-06-13T02:57:52.927"/>
    <p1510:client id="{B4B576E5-345F-46CE-8D35-A6DD2D57D0D2}" v="16" dt="2023-04-15T04:11:01.716"/>
    <p1510:client id="{B7039BB4-17CC-49DA-B322-B99738C9DACE}" v="12" dt="2023-06-05T14:21:29.648"/>
    <p1510:client id="{B73147EF-91BF-458E-9571-B4A9B75570AC}" v="31" dt="2023-04-10T13:46:33.519"/>
    <p1510:client id="{B9A48DB2-BFAF-49A8-8472-C3708B604652}" v="20" dt="2023-06-12T16:21:39.955"/>
    <p1510:client id="{BBAB3E25-AB8B-415B-8A2F-AAA21883F001}" v="10" dt="2023-06-21T14:22:08.721"/>
    <p1510:client id="{C2183677-6B2B-42AC-B3DF-8F9499F0674B}" v="3" dt="2023-06-05T14:30:43.708"/>
    <p1510:client id="{C480F3C6-696A-427C-AABE-EB9CCD18FDEC}" v="276" dt="2023-04-16T17:41:32.837"/>
    <p1510:client id="{C7C00E5D-4246-4681-87D3-9DEE3E379747}" v="174" dt="2023-06-06T09:52:53.989"/>
    <p1510:client id="{D48F96F9-7A5F-4B99-8784-169D862CA275}" v="562" dt="2023-04-03T17:30:15.641"/>
    <p1510:client id="{D617108B-D4D4-46B2-B415-4565165B0BE9}" v="125" dt="2023-06-21T12:48:47.160"/>
    <p1510:client id="{EA8B1B65-FDC4-499A-9665-3AA26275279A}" v="15" dt="2023-06-22T02:25:24.984"/>
    <p1510:client id="{F2AB6254-EDAD-4E7A-906C-9DE81D71B630}" v="3" dt="2023-04-10T13:08:37.207"/>
    <p1510:client id="{FE8104FD-F8E7-4545-9A99-C99298B8EE7F}" v="19" dt="2023-04-03T17:34:47.5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jpeg>
</file>

<file path=ppt/media/image3.jpeg>
</file>

<file path=ppt/media/image4.jpeg>
</file>

<file path=ppt/media/image5.jpe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dirty="0"/>
              <a:t>Click to edit Master title style</a:t>
            </a:r>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7/29/2023</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0787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7/29/2023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492565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dirty="0"/>
              <a:t>Click to edit Master title style</a:t>
            </a:r>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7/29/2023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411842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dirty="0"/>
              <a:t>Click to edit Master title style</a:t>
            </a:r>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7/29/2023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425973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7/29/2023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602876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dirty="0"/>
              <a:t>Click to edit Master title style</a:t>
            </a:r>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7/29/2023</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3502353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dirty="0"/>
              <a:t>Click to edit Master title style</a:t>
            </a:r>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7/29/2023</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034821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dirty="0"/>
              <a:t>Click to edit Master title style</a:t>
            </a:r>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7/29/2023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092684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7/29/2023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2198706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1154954" y="2603500"/>
            <a:ext cx="8825659" cy="34163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9C9CA7B-DFD4-44B5-8C60-D14B8CD1FB59}" type="datetimeFigureOut">
              <a:rPr lang="en-US" dirty="0"/>
              <a:t>7/29/2023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9548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7/29/2023</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971278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3BDB8791-F1B0-41E7-B7FD-A781E65C4266}" type="datetimeFigureOut">
              <a:rPr lang="en-US" dirty="0"/>
              <a:t>7/29/2023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2301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FDD63B2-E120-4ED8-B27B-C685F510A5FE}" type="datetimeFigureOut">
              <a:rPr lang="en-US" dirty="0"/>
              <a:t>7/29/2023</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49383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dirty="0"/>
              <a:t>Click to edit Master title style</a:t>
            </a:r>
          </a:p>
        </p:txBody>
      </p:sp>
      <p:sp>
        <p:nvSpPr>
          <p:cNvPr id="3" name="Date Placeholder 2"/>
          <p:cNvSpPr>
            <a:spLocks noGrp="1"/>
          </p:cNvSpPr>
          <p:nvPr>
            <p:ph type="dt" sz="half" idx="10"/>
          </p:nvPr>
        </p:nvSpPr>
        <p:spPr/>
        <p:txBody>
          <a:bodyPr/>
          <a:lstStyle/>
          <a:p>
            <a:fld id="{7AA18ACC-A947-437B-A130-35BD54FDF1E9}" type="datetimeFigureOut">
              <a:rPr lang="en-US" dirty="0"/>
              <a:t>7/29/2023</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42128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7/29/2023</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149170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7/29/2023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10247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7/29/2023</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14410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7/29/2023</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083400942"/>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491A5E26-1F21-459D-8C03-ADB057B090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A picture containing electronics, indoor, circuit, several&#10;&#10;Description automatically generated">
            <a:extLst>
              <a:ext uri="{FF2B5EF4-FFF2-40B4-BE49-F238E27FC236}">
                <a16:creationId xmlns:a16="http://schemas.microsoft.com/office/drawing/2014/main" id="{CBB6E83A-E387-9E2D-1EB5-39BEAF88D543}"/>
              </a:ext>
            </a:extLst>
          </p:cNvPr>
          <p:cNvPicPr>
            <a:picLocks noChangeAspect="1"/>
          </p:cNvPicPr>
          <p:nvPr/>
        </p:nvPicPr>
        <p:blipFill rotWithShape="1">
          <a:blip r:embed="rId2">
            <a:alphaModFix amt="40000"/>
          </a:blip>
          <a:srcRect/>
          <a:stretch/>
        </p:blipFill>
        <p:spPr>
          <a:xfrm>
            <a:off x="20" y="10"/>
            <a:ext cx="12191980" cy="6857990"/>
          </a:xfrm>
          <a:prstGeom prst="rect">
            <a:avLst/>
          </a:prstGeom>
        </p:spPr>
      </p:pic>
      <p:sp>
        <p:nvSpPr>
          <p:cNvPr id="2" name="Title 1"/>
          <p:cNvSpPr>
            <a:spLocks noGrp="1"/>
          </p:cNvSpPr>
          <p:nvPr>
            <p:ph type="ctrTitle"/>
          </p:nvPr>
        </p:nvSpPr>
        <p:spPr>
          <a:xfrm>
            <a:off x="824276" y="2142865"/>
            <a:ext cx="10536563" cy="2677648"/>
          </a:xfrm>
        </p:spPr>
        <p:txBody>
          <a:bodyPr vert="horz" lIns="91440" tIns="45720" rIns="91440" bIns="45720" rtlCol="0">
            <a:noAutofit/>
          </a:bodyPr>
          <a:lstStyle/>
          <a:p>
            <a:pPr algn="just">
              <a:lnSpc>
                <a:spcPct val="90000"/>
              </a:lnSpc>
            </a:pPr>
            <a:r>
              <a:rPr lang="en-GB" sz="4800" b="1" dirty="0">
                <a:solidFill>
                  <a:schemeClr val="tx1"/>
                </a:solidFill>
                <a:latin typeface="Times New Roman"/>
                <a:cs typeface="Times New Roman"/>
              </a:rPr>
              <a:t>AUTOMATED HUMAN - WILDLIFE CONFLICT MONITORING SYSTEM USING DEEP LEARNING</a:t>
            </a:r>
            <a:endParaRPr lang="en-GB" sz="4800" b="1" dirty="0">
              <a:solidFill>
                <a:schemeClr val="tx1"/>
              </a:solidFill>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6" name="Rectangle 155">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58" name="Freeform: Shape 157">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60"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63C24776-2A75-FE14-ECEB-9E3E53FC194A}"/>
              </a:ext>
            </a:extLst>
          </p:cNvPr>
          <p:cNvSpPr>
            <a:spLocks noGrp="1"/>
          </p:cNvSpPr>
          <p:nvPr>
            <p:ph type="title"/>
          </p:nvPr>
        </p:nvSpPr>
        <p:spPr>
          <a:xfrm>
            <a:off x="1039936" y="642989"/>
            <a:ext cx="3258512" cy="1020232"/>
          </a:xfrm>
        </p:spPr>
        <p:txBody>
          <a:bodyPr>
            <a:noAutofit/>
          </a:bodyPr>
          <a:lstStyle/>
          <a:p>
            <a:r>
              <a:rPr lang="en-GB" dirty="0">
                <a:solidFill>
                  <a:srgbClr val="EBEBEB"/>
                </a:solidFill>
              </a:rPr>
              <a:t>Methodology</a:t>
            </a:r>
          </a:p>
        </p:txBody>
      </p:sp>
      <p:pic>
        <p:nvPicPr>
          <p:cNvPr id="4" name="Picture 4" descr="Diagram&#10;&#10;Description automatically generated">
            <a:extLst>
              <a:ext uri="{FF2B5EF4-FFF2-40B4-BE49-F238E27FC236}">
                <a16:creationId xmlns:a16="http://schemas.microsoft.com/office/drawing/2014/main" id="{8F43E0C9-AF72-05D4-F8BE-CADD306D8999}"/>
              </a:ext>
            </a:extLst>
          </p:cNvPr>
          <p:cNvPicPr>
            <a:picLocks noChangeAspect="1"/>
          </p:cNvPicPr>
          <p:nvPr/>
        </p:nvPicPr>
        <p:blipFill>
          <a:blip r:embed="rId2"/>
          <a:stretch>
            <a:fillRect/>
          </a:stretch>
        </p:blipFill>
        <p:spPr>
          <a:xfrm>
            <a:off x="4993324" y="118448"/>
            <a:ext cx="7139155" cy="6563593"/>
          </a:xfrm>
          <a:prstGeom prst="rect">
            <a:avLst/>
          </a:prstGeom>
        </p:spPr>
      </p:pic>
      <p:sp>
        <p:nvSpPr>
          <p:cNvPr id="162" name="Rectangle 161">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4" name="Oval 163">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6" name="Oval 165">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9D9ACA49-8323-B119-C584-1EA13F38DB77}"/>
              </a:ext>
            </a:extLst>
          </p:cNvPr>
          <p:cNvSpPr>
            <a:spLocks noGrp="1"/>
          </p:cNvSpPr>
          <p:nvPr>
            <p:ph idx="1"/>
          </p:nvPr>
        </p:nvSpPr>
        <p:spPr>
          <a:xfrm>
            <a:off x="622993" y="1818976"/>
            <a:ext cx="4097008" cy="4200824"/>
          </a:xfrm>
        </p:spPr>
        <p:txBody>
          <a:bodyPr vert="horz" lIns="91440" tIns="45720" rIns="91440" bIns="45720" rtlCol="0" anchor="t">
            <a:noAutofit/>
          </a:bodyPr>
          <a:lstStyle/>
          <a:p>
            <a:pPr>
              <a:lnSpc>
                <a:spcPct val="90000"/>
              </a:lnSpc>
              <a:buFont typeface="Wingdings" charset="2"/>
              <a:buChar char="§"/>
            </a:pPr>
            <a:r>
              <a:rPr lang="en-GB" sz="1600" dirty="0">
                <a:solidFill>
                  <a:srgbClr val="FFFFFF"/>
                </a:solidFill>
                <a:latin typeface="Arial"/>
                <a:cs typeface="Arial"/>
              </a:rPr>
              <a:t>Real – time detection of animal using a camera.</a:t>
            </a:r>
            <a:endParaRPr lang="en-GB" sz="1600" dirty="0">
              <a:cs typeface="Arial"/>
            </a:endParaRPr>
          </a:p>
          <a:p>
            <a:pPr>
              <a:lnSpc>
                <a:spcPct val="90000"/>
              </a:lnSpc>
              <a:buFont typeface="Wingdings" charset="2"/>
              <a:buChar char="§"/>
            </a:pPr>
            <a:r>
              <a:rPr lang="en-GB" sz="1600" dirty="0">
                <a:solidFill>
                  <a:srgbClr val="FFFFFF"/>
                </a:solidFill>
                <a:latin typeface="Arial"/>
                <a:cs typeface="Arial"/>
              </a:rPr>
              <a:t>Continuously comparing the stream of video with the pretrained model – YoloV3.</a:t>
            </a:r>
            <a:endParaRPr lang="en-GB" sz="1600" dirty="0"/>
          </a:p>
          <a:p>
            <a:pPr>
              <a:lnSpc>
                <a:spcPct val="90000"/>
              </a:lnSpc>
              <a:buFont typeface="Arial" charset="2"/>
              <a:buChar char="•"/>
            </a:pPr>
            <a:r>
              <a:rPr lang="en-GB" sz="1600" dirty="0">
                <a:latin typeface="Arial"/>
                <a:cs typeface="Arial"/>
              </a:rPr>
              <a:t>Send the data to Bolt IoT Wi - Fi </a:t>
            </a:r>
            <a:r>
              <a:rPr lang="en-GB" sz="1600">
                <a:latin typeface="Arial"/>
                <a:cs typeface="Arial"/>
              </a:rPr>
              <a:t>module.</a:t>
            </a:r>
            <a:endParaRPr lang="en-GB" sz="1600" dirty="0">
              <a:latin typeface="Arial"/>
              <a:cs typeface="Arial"/>
            </a:endParaRPr>
          </a:p>
          <a:p>
            <a:pPr>
              <a:lnSpc>
                <a:spcPct val="90000"/>
              </a:lnSpc>
              <a:buFont typeface="Arial" charset="2"/>
              <a:buChar char="•"/>
            </a:pPr>
            <a:r>
              <a:rPr lang="en-GB" sz="1600" dirty="0">
                <a:latin typeface="Arial"/>
                <a:cs typeface="Arial"/>
              </a:rPr>
              <a:t>Bolt IoT connected to piezo buzzer.</a:t>
            </a:r>
          </a:p>
          <a:p>
            <a:pPr>
              <a:lnSpc>
                <a:spcPct val="90000"/>
              </a:lnSpc>
              <a:buFont typeface="Arial" charset="2"/>
              <a:buChar char="•"/>
            </a:pPr>
            <a:r>
              <a:rPr lang="en-GB" sz="1600" dirty="0">
                <a:solidFill>
                  <a:srgbClr val="FFFFFF"/>
                </a:solidFill>
                <a:latin typeface="Arial"/>
                <a:cs typeface="Arial"/>
              </a:rPr>
              <a:t>Piezo buzzer produces appropriate sound for each animal detected.</a:t>
            </a:r>
          </a:p>
          <a:p>
            <a:pPr>
              <a:lnSpc>
                <a:spcPct val="90000"/>
              </a:lnSpc>
              <a:buFont typeface="Wingdings" charset="2"/>
              <a:buChar char="§"/>
            </a:pPr>
            <a:endParaRPr lang="en-GB" sz="1600" dirty="0">
              <a:solidFill>
                <a:srgbClr val="FFFFFF"/>
              </a:solidFill>
              <a:latin typeface="Arial"/>
              <a:cs typeface="Arial"/>
            </a:endParaRPr>
          </a:p>
          <a:p>
            <a:pPr>
              <a:lnSpc>
                <a:spcPct val="90000"/>
              </a:lnSpc>
              <a:buFont typeface="Wingdings" charset="2"/>
              <a:buChar char="§"/>
            </a:pPr>
            <a:endParaRPr lang="en-GB" sz="1600" dirty="0">
              <a:solidFill>
                <a:srgbClr val="FFFFFF"/>
              </a:solidFill>
              <a:latin typeface="Arial"/>
              <a:cs typeface="Arial"/>
            </a:endParaRPr>
          </a:p>
          <a:p>
            <a:pPr>
              <a:lnSpc>
                <a:spcPct val="90000"/>
              </a:lnSpc>
              <a:buFont typeface="Wingdings" charset="2"/>
              <a:buChar char="§"/>
            </a:pPr>
            <a:endParaRPr lang="en-GB" sz="1600" dirty="0">
              <a:solidFill>
                <a:srgbClr val="FFFFFF"/>
              </a:solidFill>
              <a:latin typeface="Century Gothic"/>
              <a:cs typeface="Arial"/>
            </a:endParaRPr>
          </a:p>
        </p:txBody>
      </p:sp>
      <p:sp>
        <p:nvSpPr>
          <p:cNvPr id="168"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2220103681"/>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6" name="Group 40">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42" name="Rectangle 41">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57" name="Rectangle 44">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E5C5C05-B0E0-EE7A-AD17-4EF5931C8F19}"/>
              </a:ext>
            </a:extLst>
          </p:cNvPr>
          <p:cNvSpPr>
            <a:spLocks noGrp="1"/>
          </p:cNvSpPr>
          <p:nvPr>
            <p:ph type="title"/>
          </p:nvPr>
        </p:nvSpPr>
        <p:spPr>
          <a:xfrm>
            <a:off x="8382055" y="1241266"/>
            <a:ext cx="3161016" cy="3153753"/>
          </a:xfrm>
        </p:spPr>
        <p:txBody>
          <a:bodyPr vert="horz" lIns="91440" tIns="45720" rIns="91440" bIns="45720" rtlCol="0" anchor="b">
            <a:normAutofit/>
          </a:bodyPr>
          <a:lstStyle/>
          <a:p>
            <a:r>
              <a:rPr lang="en-US" sz="5400" b="0" i="0" kern="1200">
                <a:solidFill>
                  <a:srgbClr val="EBEBEB"/>
                </a:solidFill>
                <a:latin typeface="+mj-lt"/>
                <a:ea typeface="+mj-ea"/>
                <a:cs typeface="+mj-cs"/>
              </a:rPr>
              <a:t>Software Design</a:t>
            </a:r>
          </a:p>
        </p:txBody>
      </p:sp>
      <p:grpSp>
        <p:nvGrpSpPr>
          <p:cNvPr id="58" name="Group 46">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48" name="Rectangle 47">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9"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0"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4" name="Picture 4" descr="Diagram&#10;&#10;Description automatically generated">
            <a:extLst>
              <a:ext uri="{FF2B5EF4-FFF2-40B4-BE49-F238E27FC236}">
                <a16:creationId xmlns:a16="http://schemas.microsoft.com/office/drawing/2014/main" id="{81D188E8-3167-D693-001F-3C42EA5F3469}"/>
              </a:ext>
            </a:extLst>
          </p:cNvPr>
          <p:cNvPicPr>
            <a:picLocks noChangeAspect="1"/>
          </p:cNvPicPr>
          <p:nvPr/>
        </p:nvPicPr>
        <p:blipFill rotWithShape="1">
          <a:blip r:embed="rId3"/>
          <a:srcRect t="4549" r="1" b="1837"/>
          <a:stretch/>
        </p:blipFill>
        <p:spPr>
          <a:xfrm>
            <a:off x="1513995" y="1114621"/>
            <a:ext cx="5634716" cy="4628758"/>
          </a:xfrm>
          <a:prstGeom prst="rect">
            <a:avLst/>
          </a:prstGeom>
        </p:spPr>
      </p:pic>
    </p:spTree>
    <p:extLst>
      <p:ext uri="{BB962C8B-B14F-4D97-AF65-F5344CB8AC3E}">
        <p14:creationId xmlns:p14="http://schemas.microsoft.com/office/powerpoint/2010/main" val="698773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8">
            <a:extLst>
              <a:ext uri="{FF2B5EF4-FFF2-40B4-BE49-F238E27FC236}">
                <a16:creationId xmlns:a16="http://schemas.microsoft.com/office/drawing/2014/main" id="{6E0488BA-180E-40D8-8350-4B1791795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64CC79A4-03D9-8944-4916-4AE4EF81455E}"/>
              </a:ext>
            </a:extLst>
          </p:cNvPr>
          <p:cNvPicPr>
            <a:picLocks noChangeAspect="1"/>
          </p:cNvPicPr>
          <p:nvPr/>
        </p:nvPicPr>
        <p:blipFill rotWithShape="1">
          <a:blip r:embed="rId2">
            <a:alphaModFix amt="40000"/>
          </a:blip>
          <a:srcRect t="25000"/>
          <a:stretch/>
        </p:blipFill>
        <p:spPr>
          <a:xfrm>
            <a:off x="-11702" y="-11713"/>
            <a:ext cx="12191980" cy="6857990"/>
          </a:xfrm>
          <a:prstGeom prst="rect">
            <a:avLst/>
          </a:prstGeom>
        </p:spPr>
      </p:pic>
      <p:sp>
        <p:nvSpPr>
          <p:cNvPr id="2" name="Title 1">
            <a:extLst>
              <a:ext uri="{FF2B5EF4-FFF2-40B4-BE49-F238E27FC236}">
                <a16:creationId xmlns:a16="http://schemas.microsoft.com/office/drawing/2014/main" id="{671B681B-B4AD-EEBD-9B9B-9F18A9DC18A7}"/>
              </a:ext>
            </a:extLst>
          </p:cNvPr>
          <p:cNvSpPr>
            <a:spLocks noGrp="1"/>
          </p:cNvSpPr>
          <p:nvPr>
            <p:ph type="title"/>
          </p:nvPr>
        </p:nvSpPr>
        <p:spPr>
          <a:xfrm>
            <a:off x="1098510" y="1453446"/>
            <a:ext cx="8761413" cy="706964"/>
          </a:xfrm>
        </p:spPr>
        <p:txBody>
          <a:bodyPr>
            <a:normAutofit/>
          </a:bodyPr>
          <a:lstStyle/>
          <a:p>
            <a:pPr algn="ctr"/>
            <a:r>
              <a:rPr lang="en-GB">
                <a:solidFill>
                  <a:schemeClr val="tx1"/>
                </a:solidFill>
              </a:rPr>
              <a:t>Conclusion</a:t>
            </a:r>
          </a:p>
        </p:txBody>
      </p:sp>
      <p:sp>
        <p:nvSpPr>
          <p:cNvPr id="3" name="Content Placeholder 2">
            <a:extLst>
              <a:ext uri="{FF2B5EF4-FFF2-40B4-BE49-F238E27FC236}">
                <a16:creationId xmlns:a16="http://schemas.microsoft.com/office/drawing/2014/main" id="{3A4EC3E0-C79C-67B9-11DD-046E97E8DF9A}"/>
              </a:ext>
            </a:extLst>
          </p:cNvPr>
          <p:cNvSpPr>
            <a:spLocks noGrp="1"/>
          </p:cNvSpPr>
          <p:nvPr>
            <p:ph idx="1"/>
          </p:nvPr>
        </p:nvSpPr>
        <p:spPr>
          <a:xfrm>
            <a:off x="1098510" y="2423911"/>
            <a:ext cx="10536564" cy="2980320"/>
          </a:xfrm>
        </p:spPr>
        <p:txBody>
          <a:bodyPr vert="horz" lIns="91440" tIns="45720" rIns="91440" bIns="45720" rtlCol="0" anchor="t">
            <a:normAutofit/>
          </a:bodyPr>
          <a:lstStyle/>
          <a:p>
            <a:pPr marL="0" indent="0" algn="just">
              <a:buNone/>
            </a:pPr>
            <a:r>
              <a:rPr lang="en-GB" sz="2000" dirty="0">
                <a:solidFill>
                  <a:schemeClr val="tx1"/>
                </a:solidFill>
                <a:ea typeface="+mn-lt"/>
                <a:cs typeface="+mn-lt"/>
              </a:rPr>
              <a:t>Animal detection methods are very useful for many real time applications. Automated animal detection, localization, and species recognition lie in the heart of automated camera-trap image analysis. Here, the animals are detected in real – time. After predicting an animal, it will pass the predicted data to the Bolt IoT Wi-Fi module. Appropriate frequency of sound arrays are passed for different animals on to the piezo buzzer which is connected to the Bolt module. Thus, after detecting the animal, the piezo buzzer will produce sound.</a:t>
            </a:r>
            <a:endParaRPr lang="en-GB" sz="2000" dirty="0">
              <a:solidFill>
                <a:schemeClr val="tx1"/>
              </a:solidFill>
            </a:endParaRPr>
          </a:p>
        </p:txBody>
      </p:sp>
    </p:spTree>
    <p:extLst>
      <p:ext uri="{BB962C8B-B14F-4D97-AF65-F5344CB8AC3E}">
        <p14:creationId xmlns:p14="http://schemas.microsoft.com/office/powerpoint/2010/main" val="2753016731"/>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8">
            <a:extLst>
              <a:ext uri="{FF2B5EF4-FFF2-40B4-BE49-F238E27FC236}">
                <a16:creationId xmlns:a16="http://schemas.microsoft.com/office/drawing/2014/main" id="{6E0488BA-180E-40D8-8350-4B1791795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outdoor object, dark, night sky&#10;&#10;Description automatically generated">
            <a:extLst>
              <a:ext uri="{FF2B5EF4-FFF2-40B4-BE49-F238E27FC236}">
                <a16:creationId xmlns:a16="http://schemas.microsoft.com/office/drawing/2014/main" id="{FEEA5BBE-3995-79CB-8B00-C31F2EB168C0}"/>
              </a:ext>
            </a:extLst>
          </p:cNvPr>
          <p:cNvPicPr>
            <a:picLocks noChangeAspect="1"/>
          </p:cNvPicPr>
          <p:nvPr/>
        </p:nvPicPr>
        <p:blipFill rotWithShape="1">
          <a:blip r:embed="rId2">
            <a:alphaModFix amt="40000"/>
          </a:blip>
          <a:srcRect/>
          <a:stretch/>
        </p:blipFill>
        <p:spPr>
          <a:xfrm>
            <a:off x="20" y="10"/>
            <a:ext cx="12191980" cy="6857990"/>
          </a:xfrm>
          <a:prstGeom prst="rect">
            <a:avLst/>
          </a:prstGeom>
        </p:spPr>
      </p:pic>
      <p:sp>
        <p:nvSpPr>
          <p:cNvPr id="3" name="Content Placeholder 2">
            <a:extLst>
              <a:ext uri="{FF2B5EF4-FFF2-40B4-BE49-F238E27FC236}">
                <a16:creationId xmlns:a16="http://schemas.microsoft.com/office/drawing/2014/main" id="{602C0261-DAFE-559B-EFC4-093F62D35D16}"/>
              </a:ext>
            </a:extLst>
          </p:cNvPr>
          <p:cNvSpPr>
            <a:spLocks noGrp="1"/>
          </p:cNvSpPr>
          <p:nvPr>
            <p:ph idx="1"/>
          </p:nvPr>
        </p:nvSpPr>
        <p:spPr>
          <a:xfrm>
            <a:off x="1154954" y="1295871"/>
            <a:ext cx="8825659" cy="3350448"/>
          </a:xfrm>
        </p:spPr>
        <p:txBody>
          <a:bodyPr vert="horz" lIns="91440" tIns="45720" rIns="91440" bIns="45720" rtlCol="0" anchor="t">
            <a:normAutofit/>
          </a:bodyPr>
          <a:lstStyle/>
          <a:p>
            <a:pPr marL="0" indent="0">
              <a:buNone/>
            </a:pPr>
            <a:r>
              <a:rPr lang="en-GB" sz="2000" b="1" dirty="0">
                <a:solidFill>
                  <a:schemeClr val="tx1"/>
                </a:solidFill>
              </a:rPr>
              <a:t>Presented By:</a:t>
            </a:r>
            <a:endParaRPr lang="en-US" sz="2000" b="1" dirty="0">
              <a:solidFill>
                <a:schemeClr val="tx1"/>
              </a:solidFill>
            </a:endParaRPr>
          </a:p>
          <a:p>
            <a:pPr>
              <a:buFont typeface="Wingdings" charset="2"/>
              <a:buChar char="Ø"/>
            </a:pPr>
            <a:r>
              <a:rPr lang="en-GB" sz="2000" dirty="0">
                <a:solidFill>
                  <a:schemeClr val="tx1"/>
                </a:solidFill>
              </a:rPr>
              <a:t>Prakash Roy (252)</a:t>
            </a:r>
          </a:p>
          <a:p>
            <a:pPr>
              <a:buFont typeface="Wingdings" charset="2"/>
              <a:buChar char="Ø"/>
            </a:pPr>
            <a:r>
              <a:rPr lang="en-GB" sz="2000" dirty="0">
                <a:solidFill>
                  <a:schemeClr val="tx1"/>
                </a:solidFill>
              </a:rPr>
              <a:t>Harisankar J S (238)</a:t>
            </a:r>
          </a:p>
          <a:p>
            <a:pPr>
              <a:buFont typeface="Wingdings" charset="2"/>
              <a:buChar char="Ø"/>
            </a:pPr>
            <a:r>
              <a:rPr lang="en-GB" sz="2000" dirty="0">
                <a:solidFill>
                  <a:schemeClr val="tx1"/>
                </a:solidFill>
              </a:rPr>
              <a:t>Sandeep S L (256)</a:t>
            </a:r>
          </a:p>
          <a:p>
            <a:pPr>
              <a:buFont typeface="Wingdings" charset="2"/>
              <a:buChar char="Ø"/>
            </a:pPr>
            <a:endParaRPr lang="en-GB" sz="2000" dirty="0">
              <a:solidFill>
                <a:schemeClr val="tx1"/>
              </a:solidFill>
            </a:endParaRPr>
          </a:p>
          <a:p>
            <a:pPr marL="0" indent="0">
              <a:buNone/>
            </a:pPr>
            <a:r>
              <a:rPr lang="en-GB" sz="2000" b="1" dirty="0">
                <a:solidFill>
                  <a:schemeClr val="tx1"/>
                </a:solidFill>
              </a:rPr>
              <a:t>Guided By:</a:t>
            </a:r>
          </a:p>
          <a:p>
            <a:pPr>
              <a:buFont typeface="Wingdings" charset="2"/>
              <a:buChar char="Ø"/>
            </a:pPr>
            <a:r>
              <a:rPr lang="en-GB" sz="2000" dirty="0">
                <a:solidFill>
                  <a:schemeClr val="tx1"/>
                </a:solidFill>
              </a:rPr>
              <a:t>Mrs. Sruthy Shaiju</a:t>
            </a:r>
          </a:p>
          <a:p>
            <a:pPr>
              <a:buFont typeface="Wingdings" charset="2"/>
              <a:buChar char="Ø"/>
            </a:pPr>
            <a:endParaRPr lang="en-GB" sz="2000" dirty="0">
              <a:solidFill>
                <a:schemeClr val="tx1"/>
              </a:solidFill>
            </a:endParaRPr>
          </a:p>
        </p:txBody>
      </p:sp>
    </p:spTree>
    <p:extLst>
      <p:ext uri="{BB962C8B-B14F-4D97-AF65-F5344CB8AC3E}">
        <p14:creationId xmlns:p14="http://schemas.microsoft.com/office/powerpoint/2010/main" val="1232391204"/>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5">
            <a:extLst>
              <a:ext uri="{FF2B5EF4-FFF2-40B4-BE49-F238E27FC236}">
                <a16:creationId xmlns:a16="http://schemas.microsoft.com/office/drawing/2014/main" id="{71616407-3E4D-4469-BDAF-3837EBF9F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6" name="Picture 6" descr="A picture containing text, outdoor, brick, old&#10;&#10;Description automatically generated">
            <a:extLst>
              <a:ext uri="{FF2B5EF4-FFF2-40B4-BE49-F238E27FC236}">
                <a16:creationId xmlns:a16="http://schemas.microsoft.com/office/drawing/2014/main" id="{57EC95D2-FDC2-DD91-C746-B7875422C862}"/>
              </a:ext>
            </a:extLst>
          </p:cNvPr>
          <p:cNvPicPr>
            <a:picLocks noChangeAspect="1"/>
          </p:cNvPicPr>
          <p:nvPr/>
        </p:nvPicPr>
        <p:blipFill rotWithShape="1">
          <a:blip r:embed="rId2"/>
          <a:srcRect t="8675" b="6420"/>
          <a:stretch/>
        </p:blipFill>
        <p:spPr>
          <a:xfrm>
            <a:off x="20" y="10"/>
            <a:ext cx="12191980" cy="6857990"/>
          </a:xfrm>
          <a:prstGeom prst="rect">
            <a:avLst/>
          </a:prstGeom>
        </p:spPr>
      </p:pic>
    </p:spTree>
    <p:extLst>
      <p:ext uri="{BB962C8B-B14F-4D97-AF65-F5344CB8AC3E}">
        <p14:creationId xmlns:p14="http://schemas.microsoft.com/office/powerpoint/2010/main" val="484434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12" name="Group 11">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13" name="Rectangle 12">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style>
            <a:lnRef idx="0">
              <a:scrgbClr r="0" g="0" b="0"/>
            </a:lnRef>
            <a:fillRef idx="1002">
              <a:schemeClr val="dk2"/>
            </a:fillRef>
            <a:effectRef idx="0">
              <a:scrgbClr r="0" g="0" b="0"/>
            </a:effectRef>
            <a:fontRef idx="major"/>
          </p:style>
        </p:sp>
      </p:grpSp>
      <p:sp>
        <p:nvSpPr>
          <p:cNvPr id="2" name="Title 1">
            <a:extLst>
              <a:ext uri="{FF2B5EF4-FFF2-40B4-BE49-F238E27FC236}">
                <a16:creationId xmlns:a16="http://schemas.microsoft.com/office/drawing/2014/main" id="{76E6E121-95FF-3FD2-7A31-7A172475F2E1}"/>
              </a:ext>
            </a:extLst>
          </p:cNvPr>
          <p:cNvSpPr>
            <a:spLocks noGrp="1"/>
          </p:cNvSpPr>
          <p:nvPr>
            <p:ph type="title"/>
          </p:nvPr>
        </p:nvSpPr>
        <p:spPr>
          <a:xfrm>
            <a:off x="1000372" y="1209957"/>
            <a:ext cx="3034580" cy="4438087"/>
          </a:xfrm>
        </p:spPr>
        <p:txBody>
          <a:bodyPr anchor="ctr">
            <a:normAutofit/>
          </a:bodyPr>
          <a:lstStyle/>
          <a:p>
            <a:pPr algn="r"/>
            <a:r>
              <a:rPr lang="en-GB" sz="3200">
                <a:solidFill>
                  <a:schemeClr val="tx1"/>
                </a:solidFill>
              </a:rPr>
              <a:t>Contents</a:t>
            </a:r>
          </a:p>
        </p:txBody>
      </p:sp>
      <p:cxnSp>
        <p:nvCxnSpPr>
          <p:cNvPr id="16" name="Straight Connector 15">
            <a:extLst>
              <a:ext uri="{FF2B5EF4-FFF2-40B4-BE49-F238E27FC236}">
                <a16:creationId xmlns:a16="http://schemas.microsoft.com/office/drawing/2014/main" id="{AD23B2CD-009B-425A-9616-1E1AD1D5AB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56687" y="1930986"/>
            <a:ext cx="0" cy="3200400"/>
          </a:xfrm>
          <a:prstGeom prst="line">
            <a:avLst/>
          </a:prstGeom>
          <a:ln w="15875" cap="sq">
            <a:solidFill>
              <a:schemeClr val="tx2"/>
            </a:solidFill>
            <a:miter lim="800000"/>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9E5322B-97EA-AAEE-52B7-85C93D6B70BD}"/>
              </a:ext>
            </a:extLst>
          </p:cNvPr>
          <p:cNvSpPr>
            <a:spLocks noGrp="1"/>
          </p:cNvSpPr>
          <p:nvPr>
            <p:ph idx="1"/>
          </p:nvPr>
        </p:nvSpPr>
        <p:spPr>
          <a:xfrm>
            <a:off x="4678424" y="1059025"/>
            <a:ext cx="5302189" cy="4739950"/>
          </a:xfrm>
        </p:spPr>
        <p:txBody>
          <a:bodyPr vert="horz" lIns="91440" tIns="45720" rIns="91440" bIns="45720" rtlCol="0" anchor="ctr">
            <a:normAutofit/>
          </a:bodyPr>
          <a:lstStyle/>
          <a:p>
            <a:pPr>
              <a:buFont typeface="Wingdings" charset="2"/>
              <a:buChar char="ü"/>
            </a:pPr>
            <a:r>
              <a:rPr lang="en-GB" dirty="0">
                <a:solidFill>
                  <a:schemeClr val="tx1"/>
                </a:solidFill>
                <a:latin typeface="Arial"/>
                <a:cs typeface="Arial"/>
              </a:rPr>
              <a:t>Introduction</a:t>
            </a:r>
            <a:endParaRPr lang="en-US" dirty="0">
              <a:solidFill>
                <a:schemeClr val="tx1"/>
              </a:solidFill>
            </a:endParaRPr>
          </a:p>
          <a:p>
            <a:pPr>
              <a:buFont typeface="Wingdings" charset="2"/>
              <a:buChar char="ü"/>
            </a:pPr>
            <a:r>
              <a:rPr lang="en-GB" dirty="0">
                <a:solidFill>
                  <a:schemeClr val="tx1"/>
                </a:solidFill>
                <a:latin typeface="Arial"/>
                <a:cs typeface="Arial"/>
              </a:rPr>
              <a:t>Literature Survey</a:t>
            </a:r>
          </a:p>
          <a:p>
            <a:pPr>
              <a:buFont typeface="Wingdings" charset="2"/>
              <a:buChar char="ü"/>
            </a:pPr>
            <a:r>
              <a:rPr lang="en-GB" dirty="0">
                <a:solidFill>
                  <a:schemeClr val="tx1"/>
                </a:solidFill>
                <a:latin typeface="Arial"/>
                <a:cs typeface="Arial"/>
              </a:rPr>
              <a:t>Problem Statement</a:t>
            </a:r>
          </a:p>
          <a:p>
            <a:pPr>
              <a:buFont typeface="Wingdings" charset="2"/>
              <a:buChar char="ü"/>
            </a:pPr>
            <a:r>
              <a:rPr lang="en-GB" dirty="0">
                <a:solidFill>
                  <a:schemeClr val="tx1"/>
                </a:solidFill>
                <a:latin typeface="Arial"/>
                <a:cs typeface="Arial"/>
              </a:rPr>
              <a:t>Objective</a:t>
            </a:r>
          </a:p>
          <a:p>
            <a:pPr>
              <a:buFont typeface="Wingdings" charset="2"/>
              <a:buChar char="ü"/>
            </a:pPr>
            <a:r>
              <a:rPr lang="en-GB" dirty="0">
                <a:solidFill>
                  <a:schemeClr val="tx1"/>
                </a:solidFill>
                <a:latin typeface="Arial"/>
                <a:cs typeface="Arial"/>
              </a:rPr>
              <a:t>Methodology</a:t>
            </a:r>
          </a:p>
          <a:p>
            <a:pPr>
              <a:buFont typeface="Wingdings" charset="2"/>
              <a:buChar char="ü"/>
            </a:pPr>
            <a:r>
              <a:rPr lang="en-GB" dirty="0">
                <a:solidFill>
                  <a:schemeClr val="tx1"/>
                </a:solidFill>
                <a:latin typeface="Arial"/>
                <a:cs typeface="Arial"/>
              </a:rPr>
              <a:t>Software Design</a:t>
            </a:r>
          </a:p>
          <a:p>
            <a:pPr>
              <a:buFont typeface="Wingdings" charset="2"/>
              <a:buChar char="ü"/>
            </a:pPr>
            <a:r>
              <a:rPr lang="en-GB" dirty="0">
                <a:solidFill>
                  <a:schemeClr val="tx1"/>
                </a:solidFill>
                <a:latin typeface="Arial"/>
                <a:cs typeface="Arial"/>
              </a:rPr>
              <a:t>Conclusion</a:t>
            </a:r>
          </a:p>
        </p:txBody>
      </p:sp>
    </p:spTree>
    <p:extLst>
      <p:ext uri="{BB962C8B-B14F-4D97-AF65-F5344CB8AC3E}">
        <p14:creationId xmlns:p14="http://schemas.microsoft.com/office/powerpoint/2010/main" val="826414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6E0488BA-180E-40D8-8350-4B1791795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A picture containing tree, grass, outdoor, field&#10;&#10;Description automatically generated">
            <a:extLst>
              <a:ext uri="{FF2B5EF4-FFF2-40B4-BE49-F238E27FC236}">
                <a16:creationId xmlns:a16="http://schemas.microsoft.com/office/drawing/2014/main" id="{5E2CC575-7D9B-C8B9-EAB9-A9D18649C6C1}"/>
              </a:ext>
            </a:extLst>
          </p:cNvPr>
          <p:cNvPicPr>
            <a:picLocks noChangeAspect="1"/>
          </p:cNvPicPr>
          <p:nvPr/>
        </p:nvPicPr>
        <p:blipFill rotWithShape="1">
          <a:blip r:embed="rId2">
            <a:alphaModFix amt="40000"/>
          </a:blip>
          <a:srcRect t="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B7890598-09B8-3D54-6475-13F11AEA58E8}"/>
              </a:ext>
            </a:extLst>
          </p:cNvPr>
          <p:cNvSpPr>
            <a:spLocks noGrp="1"/>
          </p:cNvSpPr>
          <p:nvPr>
            <p:ph type="title"/>
          </p:nvPr>
        </p:nvSpPr>
        <p:spPr>
          <a:xfrm>
            <a:off x="1154954" y="1519298"/>
            <a:ext cx="8761413" cy="706964"/>
          </a:xfrm>
        </p:spPr>
        <p:txBody>
          <a:bodyPr>
            <a:normAutofit/>
          </a:bodyPr>
          <a:lstStyle/>
          <a:p>
            <a:pPr algn="ctr"/>
            <a:r>
              <a:rPr lang="en-GB" sz="4000" dirty="0">
                <a:solidFill>
                  <a:schemeClr val="tx1"/>
                </a:solidFill>
              </a:rPr>
              <a:t>Introduction</a:t>
            </a:r>
            <a:endParaRPr lang="en-US"/>
          </a:p>
        </p:txBody>
      </p:sp>
      <p:sp>
        <p:nvSpPr>
          <p:cNvPr id="3" name="Content Placeholder 2">
            <a:extLst>
              <a:ext uri="{FF2B5EF4-FFF2-40B4-BE49-F238E27FC236}">
                <a16:creationId xmlns:a16="http://schemas.microsoft.com/office/drawing/2014/main" id="{CEA62295-2C60-F4F1-B665-5ADD4F5C5E5A}"/>
              </a:ext>
            </a:extLst>
          </p:cNvPr>
          <p:cNvSpPr>
            <a:spLocks noGrp="1"/>
          </p:cNvSpPr>
          <p:nvPr>
            <p:ph idx="1"/>
          </p:nvPr>
        </p:nvSpPr>
        <p:spPr>
          <a:xfrm>
            <a:off x="1154954" y="2603500"/>
            <a:ext cx="8825659" cy="2268597"/>
          </a:xfrm>
        </p:spPr>
        <p:txBody>
          <a:bodyPr vert="horz" lIns="91440" tIns="45720" rIns="91440" bIns="45720" rtlCol="0" anchor="t">
            <a:normAutofit/>
          </a:bodyPr>
          <a:lstStyle/>
          <a:p>
            <a:pPr marL="0" indent="0">
              <a:buNone/>
            </a:pPr>
            <a:endParaRPr lang="en-GB">
              <a:solidFill>
                <a:schemeClr val="tx1"/>
              </a:solidFill>
            </a:endParaRPr>
          </a:p>
          <a:p>
            <a:pPr>
              <a:buFont typeface="Wingdings" charset="2"/>
              <a:buChar char="§"/>
            </a:pPr>
            <a:r>
              <a:rPr lang="en-GB" sz="2000" dirty="0">
                <a:solidFill>
                  <a:schemeClr val="tx1"/>
                </a:solidFill>
                <a:ea typeface="+mn-lt"/>
                <a:cs typeface="+mn-lt"/>
              </a:rPr>
              <a:t>This project mainly aims forest border security which will consider well-being of both humans in the border region and wild animals.</a:t>
            </a:r>
          </a:p>
          <a:p>
            <a:pPr>
              <a:buFont typeface="Wingdings" charset="2"/>
              <a:buChar char="§"/>
            </a:pPr>
            <a:r>
              <a:rPr lang="en-GB" sz="2000" dirty="0">
                <a:solidFill>
                  <a:schemeClr val="tx1"/>
                </a:solidFill>
                <a:ea typeface="+mn-lt"/>
                <a:cs typeface="+mn-lt"/>
              </a:rPr>
              <a:t>Many no of camera traps are used in the forest to monitor the presence of animal.</a:t>
            </a:r>
          </a:p>
        </p:txBody>
      </p:sp>
    </p:spTree>
    <p:extLst>
      <p:ext uri="{BB962C8B-B14F-4D97-AF65-F5344CB8AC3E}">
        <p14:creationId xmlns:p14="http://schemas.microsoft.com/office/powerpoint/2010/main" val="248305062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tree, outdoor, wood, forest&#10;&#10;Description automatically generated">
            <a:extLst>
              <a:ext uri="{FF2B5EF4-FFF2-40B4-BE49-F238E27FC236}">
                <a16:creationId xmlns:a16="http://schemas.microsoft.com/office/drawing/2014/main" id="{900EFD7A-8C54-526F-A8FD-9AF3C083EA01}"/>
              </a:ext>
            </a:extLst>
          </p:cNvPr>
          <p:cNvPicPr>
            <a:picLocks noChangeAspect="1"/>
          </p:cNvPicPr>
          <p:nvPr/>
        </p:nvPicPr>
        <p:blipFill rotWithShape="1">
          <a:blip r:embed="rId2"/>
          <a:srcRect l="444"/>
          <a:stretch/>
        </p:blipFill>
        <p:spPr>
          <a:xfrm>
            <a:off x="20" y="10"/>
            <a:ext cx="12191980" cy="6857990"/>
          </a:xfrm>
          <a:prstGeom prst="rect">
            <a:avLst/>
          </a:prstGeom>
        </p:spPr>
      </p:pic>
      <p:sp>
        <p:nvSpPr>
          <p:cNvPr id="36" name="Rectangle 29">
            <a:extLst>
              <a:ext uri="{FF2B5EF4-FFF2-40B4-BE49-F238E27FC236}">
                <a16:creationId xmlns:a16="http://schemas.microsoft.com/office/drawing/2014/main" id="{8D489E29-742E-4D34-AB08-CE3217805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053153" y="1320127"/>
            <a:ext cx="4812846" cy="4195481"/>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77B0CE-54C8-C62B-3916-85A21DA503FF}"/>
              </a:ext>
            </a:extLst>
          </p:cNvPr>
          <p:cNvSpPr>
            <a:spLocks noGrp="1"/>
          </p:cNvSpPr>
          <p:nvPr>
            <p:ph type="title"/>
          </p:nvPr>
        </p:nvSpPr>
        <p:spPr>
          <a:xfrm>
            <a:off x="6374887" y="1641860"/>
            <a:ext cx="4204298" cy="1034728"/>
          </a:xfrm>
        </p:spPr>
        <p:txBody>
          <a:bodyPr>
            <a:normAutofit/>
          </a:bodyPr>
          <a:lstStyle/>
          <a:p>
            <a:r>
              <a:rPr lang="en-GB" sz="2800">
                <a:solidFill>
                  <a:schemeClr val="tx1"/>
                </a:solidFill>
              </a:rPr>
              <a:t>Introduction</a:t>
            </a:r>
          </a:p>
        </p:txBody>
      </p:sp>
      <p:sp>
        <p:nvSpPr>
          <p:cNvPr id="3" name="Content Placeholder 2">
            <a:extLst>
              <a:ext uri="{FF2B5EF4-FFF2-40B4-BE49-F238E27FC236}">
                <a16:creationId xmlns:a16="http://schemas.microsoft.com/office/drawing/2014/main" id="{E9297A12-F403-455A-4BAA-12BEF1169CEB}"/>
              </a:ext>
            </a:extLst>
          </p:cNvPr>
          <p:cNvSpPr>
            <a:spLocks noGrp="1"/>
          </p:cNvSpPr>
          <p:nvPr>
            <p:ph idx="1"/>
          </p:nvPr>
        </p:nvSpPr>
        <p:spPr>
          <a:xfrm>
            <a:off x="6374886" y="2809812"/>
            <a:ext cx="4169380" cy="2384064"/>
          </a:xfrm>
        </p:spPr>
        <p:txBody>
          <a:bodyPr vert="horz" lIns="91440" tIns="45720" rIns="91440" bIns="45720" rtlCol="0">
            <a:normAutofit/>
          </a:bodyPr>
          <a:lstStyle/>
          <a:p>
            <a:pPr>
              <a:buFont typeface="Wingdings" charset="2"/>
              <a:buChar char="§"/>
            </a:pPr>
            <a:r>
              <a:rPr lang="en-GB" dirty="0">
                <a:ea typeface="+mn-lt"/>
                <a:cs typeface="+mn-lt"/>
              </a:rPr>
              <a:t>System should be capable of filtering out the images which contain animal.</a:t>
            </a:r>
            <a:endParaRPr lang="en-GB"/>
          </a:p>
          <a:p>
            <a:pPr>
              <a:buFont typeface="Wingdings" charset="2"/>
              <a:buChar char="§"/>
            </a:pPr>
            <a:r>
              <a:rPr lang="en-GB" dirty="0">
                <a:ea typeface="+mn-lt"/>
                <a:cs typeface="+mn-lt"/>
              </a:rPr>
              <a:t>After the detection of the presence of an animal, it should recognize the species of the animal in which it belongs.</a:t>
            </a:r>
            <a:endParaRPr lang="en-GB">
              <a:ea typeface="+mn-lt"/>
              <a:cs typeface="+mn-lt"/>
            </a:endParaRPr>
          </a:p>
        </p:txBody>
      </p:sp>
    </p:spTree>
    <p:extLst>
      <p:ext uri="{BB962C8B-B14F-4D97-AF65-F5344CB8AC3E}">
        <p14:creationId xmlns:p14="http://schemas.microsoft.com/office/powerpoint/2010/main" val="6150210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59"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61"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a:extLst>
              <a:ext uri="{FF2B5EF4-FFF2-40B4-BE49-F238E27FC236}">
                <a16:creationId xmlns:a16="http://schemas.microsoft.com/office/drawing/2014/main" id="{58096A70-61A7-693F-4614-8F8EC4F9C6C1}"/>
              </a:ext>
            </a:extLst>
          </p:cNvPr>
          <p:cNvSpPr>
            <a:spLocks noGrp="1"/>
          </p:cNvSpPr>
          <p:nvPr>
            <p:ph type="title"/>
          </p:nvPr>
        </p:nvSpPr>
        <p:spPr>
          <a:xfrm>
            <a:off x="639098" y="629265"/>
            <a:ext cx="6072776" cy="1622322"/>
          </a:xfrm>
        </p:spPr>
        <p:txBody>
          <a:bodyPr>
            <a:normAutofit/>
          </a:bodyPr>
          <a:lstStyle/>
          <a:p>
            <a:r>
              <a:rPr lang="en-GB">
                <a:solidFill>
                  <a:srgbClr val="FFFFFF"/>
                </a:solidFill>
              </a:rPr>
              <a:t>Introduction</a:t>
            </a:r>
          </a:p>
        </p:txBody>
      </p:sp>
      <p:pic>
        <p:nvPicPr>
          <p:cNvPr id="7" name="Picture 7">
            <a:extLst>
              <a:ext uri="{FF2B5EF4-FFF2-40B4-BE49-F238E27FC236}">
                <a16:creationId xmlns:a16="http://schemas.microsoft.com/office/drawing/2014/main" id="{2FE06C29-5C02-0852-ADD7-6C347B54C4DD}"/>
              </a:ext>
            </a:extLst>
          </p:cNvPr>
          <p:cNvPicPr>
            <a:picLocks noChangeAspect="1"/>
          </p:cNvPicPr>
          <p:nvPr/>
        </p:nvPicPr>
        <p:blipFill rotWithShape="1">
          <a:blip r:embed="rId2"/>
          <a:srcRect t="6541" r="5" b="7387"/>
          <a:stretch/>
        </p:blipFill>
        <p:spPr>
          <a:xfrm>
            <a:off x="6879049" y="480060"/>
            <a:ext cx="4825273" cy="2948940"/>
          </a:xfrm>
          <a:custGeom>
            <a:avLst/>
            <a:gdLst/>
            <a:ahLst/>
            <a:cxnLst/>
            <a:rect l="l" t="t" r="r" b="b"/>
            <a:pathLst>
              <a:path w="4825273" h="2948940">
                <a:moveTo>
                  <a:pt x="0" y="0"/>
                </a:moveTo>
                <a:lnTo>
                  <a:pt x="2646616" y="0"/>
                </a:lnTo>
                <a:lnTo>
                  <a:pt x="4664497" y="0"/>
                </a:lnTo>
                <a:lnTo>
                  <a:pt x="4825273" y="0"/>
                </a:lnTo>
                <a:lnTo>
                  <a:pt x="4825273" y="2948940"/>
                </a:lnTo>
                <a:lnTo>
                  <a:pt x="221394" y="2948940"/>
                </a:lnTo>
                <a:lnTo>
                  <a:pt x="221394" y="2876858"/>
                </a:lnTo>
                <a:lnTo>
                  <a:pt x="222335" y="2750941"/>
                </a:lnTo>
                <a:lnTo>
                  <a:pt x="221394" y="2623814"/>
                </a:lnTo>
                <a:lnTo>
                  <a:pt x="219512" y="2494871"/>
                </a:lnTo>
                <a:lnTo>
                  <a:pt x="217787" y="2365928"/>
                </a:lnTo>
                <a:lnTo>
                  <a:pt x="214023" y="2235169"/>
                </a:lnTo>
                <a:lnTo>
                  <a:pt x="210103" y="2103199"/>
                </a:lnTo>
                <a:lnTo>
                  <a:pt x="205555" y="1971229"/>
                </a:lnTo>
                <a:lnTo>
                  <a:pt x="199125" y="1838048"/>
                </a:lnTo>
                <a:lnTo>
                  <a:pt x="191441" y="1703656"/>
                </a:lnTo>
                <a:lnTo>
                  <a:pt x="184071" y="1568660"/>
                </a:lnTo>
                <a:lnTo>
                  <a:pt x="174662" y="1433663"/>
                </a:lnTo>
                <a:lnTo>
                  <a:pt x="163371" y="1296850"/>
                </a:lnTo>
                <a:lnTo>
                  <a:pt x="152080" y="1161853"/>
                </a:lnTo>
                <a:lnTo>
                  <a:pt x="139063" y="1024435"/>
                </a:lnTo>
                <a:lnTo>
                  <a:pt x="124793" y="886411"/>
                </a:lnTo>
                <a:lnTo>
                  <a:pt x="109738" y="750203"/>
                </a:lnTo>
                <a:lnTo>
                  <a:pt x="92174" y="612180"/>
                </a:lnTo>
                <a:lnTo>
                  <a:pt x="73356" y="474761"/>
                </a:lnTo>
                <a:lnTo>
                  <a:pt x="54694" y="336738"/>
                </a:lnTo>
                <a:lnTo>
                  <a:pt x="32897" y="199320"/>
                </a:lnTo>
                <a:lnTo>
                  <a:pt x="10628" y="62507"/>
                </a:lnTo>
                <a:close/>
              </a:path>
            </a:pathLst>
          </a:custGeom>
        </p:spPr>
      </p:pic>
      <p:sp>
        <p:nvSpPr>
          <p:cNvPr id="63" name="Rectangle 62">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5" name="Oval 64">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7" name="Oval 66">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5EE53128-0F90-1FF5-8AB9-3E1231B44EE5}"/>
              </a:ext>
            </a:extLst>
          </p:cNvPr>
          <p:cNvSpPr>
            <a:spLocks noGrp="1"/>
          </p:cNvSpPr>
          <p:nvPr>
            <p:ph idx="1"/>
          </p:nvPr>
        </p:nvSpPr>
        <p:spPr>
          <a:xfrm>
            <a:off x="639098" y="1858018"/>
            <a:ext cx="6072776" cy="3811740"/>
          </a:xfrm>
        </p:spPr>
        <p:txBody>
          <a:bodyPr vert="horz" lIns="91440" tIns="45720" rIns="91440" bIns="45720" rtlCol="0" anchor="ctr">
            <a:normAutofit/>
          </a:bodyPr>
          <a:lstStyle/>
          <a:p>
            <a:pPr marL="0" indent="0">
              <a:buNone/>
            </a:pPr>
            <a:endParaRPr lang="en-GB">
              <a:solidFill>
                <a:srgbClr val="FFFFFF"/>
              </a:solidFill>
              <a:ea typeface="+mn-lt"/>
              <a:cs typeface="+mn-lt"/>
            </a:endParaRPr>
          </a:p>
          <a:p>
            <a:pPr>
              <a:buFont typeface="Wingdings" charset="2"/>
              <a:buChar char="§"/>
            </a:pPr>
            <a:r>
              <a:rPr lang="en-GB" sz="2000" dirty="0">
                <a:solidFill>
                  <a:srgbClr val="FFFFFF"/>
                </a:solidFill>
                <a:ea typeface="+mn-lt"/>
                <a:cs typeface="+mn-lt"/>
              </a:rPr>
              <a:t>Bolt IoT Wi-Fi Module is used</a:t>
            </a:r>
          </a:p>
          <a:p>
            <a:pPr>
              <a:buFont typeface="Wingdings"/>
              <a:buChar char="§"/>
            </a:pPr>
            <a:r>
              <a:rPr lang="en-GB" sz="2000" dirty="0">
                <a:solidFill>
                  <a:srgbClr val="FFFFFF"/>
                </a:solidFill>
              </a:rPr>
              <a:t>Bolt IoT Wi-Fi Module is connected with Piezo Buzzer which produces audio of different frequencies.</a:t>
            </a:r>
          </a:p>
        </p:txBody>
      </p:sp>
      <p:pic>
        <p:nvPicPr>
          <p:cNvPr id="6" name="Picture 6" descr="A picture containing text, electronics, hard disc&#10;&#10;Description automatically generated">
            <a:extLst>
              <a:ext uri="{FF2B5EF4-FFF2-40B4-BE49-F238E27FC236}">
                <a16:creationId xmlns:a16="http://schemas.microsoft.com/office/drawing/2014/main" id="{7688693A-F8B3-D841-8CB1-9203D7EF6D59}"/>
              </a:ext>
            </a:extLst>
          </p:cNvPr>
          <p:cNvPicPr>
            <a:picLocks noChangeAspect="1"/>
          </p:cNvPicPr>
          <p:nvPr/>
        </p:nvPicPr>
        <p:blipFill rotWithShape="1">
          <a:blip r:embed="rId3"/>
          <a:srcRect t="526" r="4" b="12151"/>
          <a:stretch/>
        </p:blipFill>
        <p:spPr>
          <a:xfrm>
            <a:off x="6774510" y="3429000"/>
            <a:ext cx="4929808" cy="2948940"/>
          </a:xfrm>
          <a:custGeom>
            <a:avLst/>
            <a:gdLst/>
            <a:ahLst/>
            <a:cxnLst/>
            <a:rect l="l" t="t" r="r" b="b"/>
            <a:pathLst>
              <a:path w="4929808" h="2948940">
                <a:moveTo>
                  <a:pt x="325929" y="0"/>
                </a:moveTo>
                <a:lnTo>
                  <a:pt x="4929808" y="0"/>
                </a:lnTo>
                <a:lnTo>
                  <a:pt x="4929808" y="2948940"/>
                </a:lnTo>
                <a:lnTo>
                  <a:pt x="4769032" y="2948940"/>
                </a:lnTo>
                <a:lnTo>
                  <a:pt x="2751151" y="2948940"/>
                </a:lnTo>
                <a:lnTo>
                  <a:pt x="0" y="2948940"/>
                </a:lnTo>
                <a:lnTo>
                  <a:pt x="0" y="2948045"/>
                </a:lnTo>
                <a:lnTo>
                  <a:pt x="103291" y="2948045"/>
                </a:lnTo>
                <a:lnTo>
                  <a:pt x="112340" y="2889373"/>
                </a:lnTo>
                <a:lnTo>
                  <a:pt x="123631" y="2813097"/>
                </a:lnTo>
                <a:lnTo>
                  <a:pt x="135550" y="2722292"/>
                </a:lnTo>
                <a:lnTo>
                  <a:pt x="149820" y="2614536"/>
                </a:lnTo>
                <a:lnTo>
                  <a:pt x="164875" y="2495279"/>
                </a:lnTo>
                <a:lnTo>
                  <a:pt x="180714" y="2360888"/>
                </a:lnTo>
                <a:lnTo>
                  <a:pt x="197494" y="2214389"/>
                </a:lnTo>
                <a:lnTo>
                  <a:pt x="214273" y="2055177"/>
                </a:lnTo>
                <a:lnTo>
                  <a:pt x="231367" y="1885675"/>
                </a:lnTo>
                <a:lnTo>
                  <a:pt x="247205" y="1702854"/>
                </a:lnTo>
                <a:lnTo>
                  <a:pt x="262417" y="1511558"/>
                </a:lnTo>
                <a:lnTo>
                  <a:pt x="276217" y="1309365"/>
                </a:lnTo>
                <a:lnTo>
                  <a:pt x="289390" y="1098697"/>
                </a:lnTo>
                <a:lnTo>
                  <a:pt x="301779" y="878949"/>
                </a:lnTo>
                <a:lnTo>
                  <a:pt x="306170" y="766351"/>
                </a:lnTo>
                <a:lnTo>
                  <a:pt x="311031" y="651331"/>
                </a:lnTo>
                <a:lnTo>
                  <a:pt x="315579" y="534495"/>
                </a:lnTo>
                <a:lnTo>
                  <a:pt x="318558" y="417054"/>
                </a:lnTo>
                <a:lnTo>
                  <a:pt x="321224" y="297191"/>
                </a:lnTo>
                <a:lnTo>
                  <a:pt x="324047" y="176118"/>
                </a:lnTo>
                <a:lnTo>
                  <a:pt x="325929" y="52623"/>
                </a:lnTo>
                <a:close/>
              </a:path>
            </a:pathLst>
          </a:custGeom>
        </p:spPr>
      </p:pic>
    </p:spTree>
    <p:extLst>
      <p:ext uri="{BB962C8B-B14F-4D97-AF65-F5344CB8AC3E}">
        <p14:creationId xmlns:p14="http://schemas.microsoft.com/office/powerpoint/2010/main" val="322920053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 name="Rectangle 48">
            <a:extLst>
              <a:ext uri="{FF2B5EF4-FFF2-40B4-BE49-F238E27FC236}">
                <a16:creationId xmlns:a16="http://schemas.microsoft.com/office/drawing/2014/main" id="{510C9632-BB6F-48EE-AB65-501878BA5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47" name="Freeform: Shape 50">
            <a:extLst>
              <a:ext uri="{FF2B5EF4-FFF2-40B4-BE49-F238E27FC236}">
                <a16:creationId xmlns:a16="http://schemas.microsoft.com/office/drawing/2014/main" id="{4EC8AAB6-953B-4D29-9967-3C44D06BB4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48" name="Freeform 5">
            <a:extLst>
              <a:ext uri="{FF2B5EF4-FFF2-40B4-BE49-F238E27FC236}">
                <a16:creationId xmlns:a16="http://schemas.microsoft.com/office/drawing/2014/main" id="{C89ED458-2326-40DC-9C7B-1A717B655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25A8E9D5-0994-6480-E32B-19E8CA913CCC}"/>
              </a:ext>
            </a:extLst>
          </p:cNvPr>
          <p:cNvSpPr>
            <a:spLocks noGrp="1"/>
          </p:cNvSpPr>
          <p:nvPr>
            <p:ph type="title"/>
          </p:nvPr>
        </p:nvSpPr>
        <p:spPr>
          <a:xfrm>
            <a:off x="608616" y="398574"/>
            <a:ext cx="3819228" cy="1020232"/>
          </a:xfrm>
        </p:spPr>
        <p:txBody>
          <a:bodyPr>
            <a:normAutofit/>
          </a:bodyPr>
          <a:lstStyle/>
          <a:p>
            <a:pPr>
              <a:lnSpc>
                <a:spcPct val="90000"/>
              </a:lnSpc>
            </a:pPr>
            <a:r>
              <a:rPr lang="en-GB" sz="3300">
                <a:solidFill>
                  <a:schemeClr val="tx1"/>
                </a:solidFill>
              </a:rPr>
              <a:t>Literature Survey</a:t>
            </a:r>
          </a:p>
        </p:txBody>
      </p:sp>
      <p:pic>
        <p:nvPicPr>
          <p:cNvPr id="5" name="Picture 5" descr="A picture containing timeline&#10;&#10;Description automatically generated">
            <a:extLst>
              <a:ext uri="{FF2B5EF4-FFF2-40B4-BE49-F238E27FC236}">
                <a16:creationId xmlns:a16="http://schemas.microsoft.com/office/drawing/2014/main" id="{CE215F8C-94EB-5649-D1D8-FE680B719AC5}"/>
              </a:ext>
            </a:extLst>
          </p:cNvPr>
          <p:cNvPicPr>
            <a:picLocks noChangeAspect="1"/>
          </p:cNvPicPr>
          <p:nvPr/>
        </p:nvPicPr>
        <p:blipFill rotWithShape="1">
          <a:blip r:embed="rId2"/>
          <a:srcRect l="17265" r="2253" b="5"/>
          <a:stretch/>
        </p:blipFill>
        <p:spPr>
          <a:xfrm>
            <a:off x="5034682" y="803751"/>
            <a:ext cx="6551458" cy="5231684"/>
          </a:xfrm>
          <a:prstGeom prst="rect">
            <a:avLst/>
          </a:prstGeom>
        </p:spPr>
      </p:pic>
      <p:sp>
        <p:nvSpPr>
          <p:cNvPr id="50" name="Rectangle 54">
            <a:extLst>
              <a:ext uri="{FF2B5EF4-FFF2-40B4-BE49-F238E27FC236}">
                <a16:creationId xmlns:a16="http://schemas.microsoft.com/office/drawing/2014/main" id="{6F9D1DE6-E368-4F07-85F9-D5B767477D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4" name="Oval 56">
            <a:extLst>
              <a:ext uri="{FF2B5EF4-FFF2-40B4-BE49-F238E27FC236}">
                <a16:creationId xmlns:a16="http://schemas.microsoft.com/office/drawing/2014/main" id="{F63B1F66-4ACE-4A01-8ADF-F175A9C35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56" name="Oval 58">
            <a:extLst>
              <a:ext uri="{FF2B5EF4-FFF2-40B4-BE49-F238E27FC236}">
                <a16:creationId xmlns:a16="http://schemas.microsoft.com/office/drawing/2014/main" id="{CF8448ED-9332-4A9B-8CAB-B1985E596E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B1828A57-E4B2-B7B8-6FC0-5C3FBC402FB4}"/>
              </a:ext>
            </a:extLst>
          </p:cNvPr>
          <p:cNvSpPr>
            <a:spLocks noGrp="1"/>
          </p:cNvSpPr>
          <p:nvPr>
            <p:ph idx="1"/>
          </p:nvPr>
        </p:nvSpPr>
        <p:spPr>
          <a:xfrm>
            <a:off x="436088" y="1272637"/>
            <a:ext cx="4355800" cy="5120973"/>
          </a:xfrm>
        </p:spPr>
        <p:txBody>
          <a:bodyPr vert="horz" lIns="91440" tIns="45720" rIns="91440" bIns="45720" rtlCol="0" anchor="t">
            <a:normAutofit/>
          </a:bodyPr>
          <a:lstStyle/>
          <a:p>
            <a:pPr marL="0" indent="0">
              <a:lnSpc>
                <a:spcPct val="90000"/>
              </a:lnSpc>
              <a:buNone/>
            </a:pPr>
            <a:r>
              <a:rPr lang="en-GB" b="1" dirty="0">
                <a:solidFill>
                  <a:schemeClr val="tx1"/>
                </a:solidFill>
                <a:ea typeface="+mn-lt"/>
                <a:cs typeface="+mn-lt"/>
              </a:rPr>
              <a:t>E. </a:t>
            </a:r>
            <a:r>
              <a:rPr lang="en-GB" b="1" err="1">
                <a:solidFill>
                  <a:schemeClr val="tx1"/>
                </a:solidFill>
                <a:ea typeface="+mn-lt"/>
                <a:cs typeface="+mn-lt"/>
              </a:rPr>
              <a:t>Znidersic</a:t>
            </a:r>
            <a:r>
              <a:rPr lang="en-GB" b="1" dirty="0">
                <a:solidFill>
                  <a:schemeClr val="tx1"/>
                </a:solidFill>
                <a:ea typeface="+mn-lt"/>
                <a:cs typeface="+mn-lt"/>
              </a:rPr>
              <a:t>, "Camera Traps are an Effective Tool for Monitoring Lewin’s Rail (</a:t>
            </a:r>
            <a:r>
              <a:rPr lang="en-GB" b="1" err="1">
                <a:solidFill>
                  <a:schemeClr val="tx1"/>
                </a:solidFill>
                <a:ea typeface="+mn-lt"/>
                <a:cs typeface="+mn-lt"/>
              </a:rPr>
              <a:t>Lewinia</a:t>
            </a:r>
            <a:r>
              <a:rPr lang="en-GB" b="1" dirty="0">
                <a:solidFill>
                  <a:schemeClr val="tx1"/>
                </a:solidFill>
                <a:ea typeface="+mn-lt"/>
                <a:cs typeface="+mn-lt"/>
              </a:rPr>
              <a:t> pectoralis </a:t>
            </a:r>
            <a:r>
              <a:rPr lang="en-GB" b="1" err="1">
                <a:solidFill>
                  <a:schemeClr val="tx1"/>
                </a:solidFill>
                <a:ea typeface="+mn-lt"/>
                <a:cs typeface="+mn-lt"/>
              </a:rPr>
              <a:t>brachipus</a:t>
            </a:r>
            <a:r>
              <a:rPr lang="en-GB" b="1" dirty="0">
                <a:solidFill>
                  <a:schemeClr val="tx1"/>
                </a:solidFill>
                <a:ea typeface="+mn-lt"/>
                <a:cs typeface="+mn-lt"/>
              </a:rPr>
              <a:t>), " Waterbirds, vol. 40,  no.4,pp.417422,Dec.2017, https://doi.org/10.1675/063.040.0414. </a:t>
            </a:r>
            <a:endParaRPr lang="en-US" b="1">
              <a:solidFill>
                <a:schemeClr val="tx1"/>
              </a:solidFill>
              <a:ea typeface="+mn-lt"/>
              <a:cs typeface="+mn-lt"/>
            </a:endParaRPr>
          </a:p>
          <a:p>
            <a:pPr>
              <a:lnSpc>
                <a:spcPct val="90000"/>
              </a:lnSpc>
              <a:buFont typeface="Wingdings" charset="2"/>
              <a:buChar char="§"/>
            </a:pPr>
            <a:r>
              <a:rPr lang="en-GB" dirty="0">
                <a:solidFill>
                  <a:schemeClr val="tx1"/>
                </a:solidFill>
                <a:ea typeface="+mn-lt"/>
                <a:cs typeface="+mn-lt"/>
              </a:rPr>
              <a:t>Camera traps have gained popularity in wildlife monitoring and surveys because of their efficiency in collecting wildlife images without monitoring.</a:t>
            </a:r>
          </a:p>
          <a:p>
            <a:pPr>
              <a:lnSpc>
                <a:spcPct val="90000"/>
              </a:lnSpc>
              <a:buFont typeface="Wingdings" charset="2"/>
              <a:buChar char="§"/>
            </a:pPr>
            <a:r>
              <a:rPr lang="en-GB" dirty="0">
                <a:solidFill>
                  <a:schemeClr val="tx1"/>
                </a:solidFill>
                <a:ea typeface="+mn-lt"/>
                <a:cs typeface="+mn-lt"/>
              </a:rPr>
              <a:t>They need slight improvements, such as the ability to use microcomputers which support machine learning algorithms to support early warning systems.</a:t>
            </a:r>
          </a:p>
        </p:txBody>
      </p:sp>
      <p:sp>
        <p:nvSpPr>
          <p:cNvPr id="58" name="Freeform 5">
            <a:extLst>
              <a:ext uri="{FF2B5EF4-FFF2-40B4-BE49-F238E27FC236}">
                <a16:creationId xmlns:a16="http://schemas.microsoft.com/office/drawing/2014/main" id="{ED3A2261-1C75-40FF-8CD6-18C5900C1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350249749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4"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a:extLst>
              <a:ext uri="{FF2B5EF4-FFF2-40B4-BE49-F238E27FC236}">
                <a16:creationId xmlns:a16="http://schemas.microsoft.com/office/drawing/2014/main" id="{6D44EFB5-8393-C955-0974-157539ED7930}"/>
              </a:ext>
            </a:extLst>
          </p:cNvPr>
          <p:cNvSpPr>
            <a:spLocks noGrp="1"/>
          </p:cNvSpPr>
          <p:nvPr>
            <p:ph type="title"/>
          </p:nvPr>
        </p:nvSpPr>
        <p:spPr>
          <a:xfrm>
            <a:off x="639098" y="629265"/>
            <a:ext cx="6072776" cy="1622322"/>
          </a:xfrm>
        </p:spPr>
        <p:txBody>
          <a:bodyPr>
            <a:normAutofit/>
          </a:bodyPr>
          <a:lstStyle/>
          <a:p>
            <a:r>
              <a:rPr lang="en-GB">
                <a:solidFill>
                  <a:srgbClr val="FFFFFF"/>
                </a:solidFill>
              </a:rPr>
              <a:t>Literature Survey</a:t>
            </a:r>
          </a:p>
        </p:txBody>
      </p:sp>
      <p:pic>
        <p:nvPicPr>
          <p:cNvPr id="4" name="Picture 4" descr="A picture containing tree, road, outdoor, walking&#10;&#10;Description automatically generated">
            <a:extLst>
              <a:ext uri="{FF2B5EF4-FFF2-40B4-BE49-F238E27FC236}">
                <a16:creationId xmlns:a16="http://schemas.microsoft.com/office/drawing/2014/main" id="{2FEE7D85-2FF8-D666-9D32-67FF62DB57BF}"/>
              </a:ext>
            </a:extLst>
          </p:cNvPr>
          <p:cNvPicPr>
            <a:picLocks noChangeAspect="1"/>
          </p:cNvPicPr>
          <p:nvPr/>
        </p:nvPicPr>
        <p:blipFill rotWithShape="1">
          <a:blip r:embed="rId2"/>
          <a:srcRect r="7957" b="-3"/>
          <a:stretch/>
        </p:blipFill>
        <p:spPr>
          <a:xfrm>
            <a:off x="6879049" y="480060"/>
            <a:ext cx="4825273" cy="2948940"/>
          </a:xfrm>
          <a:custGeom>
            <a:avLst/>
            <a:gdLst/>
            <a:ahLst/>
            <a:cxnLst/>
            <a:rect l="l" t="t" r="r" b="b"/>
            <a:pathLst>
              <a:path w="4825273" h="2948940">
                <a:moveTo>
                  <a:pt x="0" y="0"/>
                </a:moveTo>
                <a:lnTo>
                  <a:pt x="2646616" y="0"/>
                </a:lnTo>
                <a:lnTo>
                  <a:pt x="4664497" y="0"/>
                </a:lnTo>
                <a:lnTo>
                  <a:pt x="4825273" y="0"/>
                </a:lnTo>
                <a:lnTo>
                  <a:pt x="4825273" y="2948940"/>
                </a:lnTo>
                <a:lnTo>
                  <a:pt x="221394" y="2948940"/>
                </a:lnTo>
                <a:lnTo>
                  <a:pt x="221394" y="2876858"/>
                </a:lnTo>
                <a:lnTo>
                  <a:pt x="222335" y="2750941"/>
                </a:lnTo>
                <a:lnTo>
                  <a:pt x="221394" y="2623814"/>
                </a:lnTo>
                <a:lnTo>
                  <a:pt x="219512" y="2494871"/>
                </a:lnTo>
                <a:lnTo>
                  <a:pt x="217787" y="2365928"/>
                </a:lnTo>
                <a:lnTo>
                  <a:pt x="214023" y="2235169"/>
                </a:lnTo>
                <a:lnTo>
                  <a:pt x="210103" y="2103199"/>
                </a:lnTo>
                <a:lnTo>
                  <a:pt x="205555" y="1971229"/>
                </a:lnTo>
                <a:lnTo>
                  <a:pt x="199125" y="1838048"/>
                </a:lnTo>
                <a:lnTo>
                  <a:pt x="191441" y="1703656"/>
                </a:lnTo>
                <a:lnTo>
                  <a:pt x="184071" y="1568660"/>
                </a:lnTo>
                <a:lnTo>
                  <a:pt x="174662" y="1433663"/>
                </a:lnTo>
                <a:lnTo>
                  <a:pt x="163371" y="1296850"/>
                </a:lnTo>
                <a:lnTo>
                  <a:pt x="152080" y="1161853"/>
                </a:lnTo>
                <a:lnTo>
                  <a:pt x="139063" y="1024435"/>
                </a:lnTo>
                <a:lnTo>
                  <a:pt x="124793" y="886411"/>
                </a:lnTo>
                <a:lnTo>
                  <a:pt x="109738" y="750203"/>
                </a:lnTo>
                <a:lnTo>
                  <a:pt x="92174" y="612180"/>
                </a:lnTo>
                <a:lnTo>
                  <a:pt x="73356" y="474761"/>
                </a:lnTo>
                <a:lnTo>
                  <a:pt x="54694" y="336738"/>
                </a:lnTo>
                <a:lnTo>
                  <a:pt x="32897" y="199320"/>
                </a:lnTo>
                <a:lnTo>
                  <a:pt x="10628" y="62507"/>
                </a:lnTo>
                <a:close/>
              </a:path>
            </a:pathLst>
          </a:custGeom>
        </p:spPr>
      </p:pic>
      <p:sp>
        <p:nvSpPr>
          <p:cNvPr id="16" name="Rectangle 15">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8" name="Oval 17">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28D3EAC9-EDDD-65B8-AEEB-25A821770C6C}"/>
              </a:ext>
            </a:extLst>
          </p:cNvPr>
          <p:cNvSpPr>
            <a:spLocks noGrp="1"/>
          </p:cNvSpPr>
          <p:nvPr>
            <p:ph idx="1"/>
          </p:nvPr>
        </p:nvSpPr>
        <p:spPr>
          <a:xfrm>
            <a:off x="639098" y="2418735"/>
            <a:ext cx="6072776" cy="3811740"/>
          </a:xfrm>
        </p:spPr>
        <p:txBody>
          <a:bodyPr vert="horz" lIns="91440" tIns="45720" rIns="91440" bIns="45720" rtlCol="0" anchor="ctr">
            <a:normAutofit/>
          </a:bodyPr>
          <a:lstStyle/>
          <a:p>
            <a:pPr marL="0" indent="0" algn="just">
              <a:buNone/>
            </a:pPr>
            <a:endParaRPr lang="en-GB">
              <a:solidFill>
                <a:srgbClr val="FFFFFF"/>
              </a:solidFill>
            </a:endParaRPr>
          </a:p>
          <a:p>
            <a:pPr marL="0" indent="0" algn="just">
              <a:buNone/>
            </a:pPr>
            <a:r>
              <a:rPr lang="en-GB" b="1" dirty="0">
                <a:solidFill>
                  <a:srgbClr val="FFFFFF"/>
                </a:solidFill>
                <a:ea typeface="+mn-lt"/>
                <a:cs typeface="+mn-lt"/>
              </a:rPr>
              <a:t>Duhart C, </a:t>
            </a:r>
            <a:r>
              <a:rPr lang="en-GB" b="1" err="1">
                <a:solidFill>
                  <a:srgbClr val="FFFFFF"/>
                </a:solidFill>
                <a:ea typeface="+mn-lt"/>
                <a:cs typeface="+mn-lt"/>
              </a:rPr>
              <a:t>Dublon</a:t>
            </a:r>
            <a:r>
              <a:rPr lang="en-GB" b="1" dirty="0">
                <a:solidFill>
                  <a:srgbClr val="FFFFFF"/>
                </a:solidFill>
                <a:ea typeface="+mn-lt"/>
                <a:cs typeface="+mn-lt"/>
              </a:rPr>
              <a:t> G, Mayton B, and Paradiso J. ‘Deep Learning Locally Trained Wildlife Sensing in Real Acoustic Wetland Environment’. In Thampi SM, Marques O, Krishnan S, </a:t>
            </a:r>
            <a:r>
              <a:rPr lang="en-GB" b="1" err="1">
                <a:solidFill>
                  <a:srgbClr val="FFFFFF"/>
                </a:solidFill>
                <a:ea typeface="+mn-lt"/>
                <a:cs typeface="+mn-lt"/>
              </a:rPr>
              <a:t>Ciuonzo</a:t>
            </a:r>
            <a:r>
              <a:rPr lang="en-GB" b="1" dirty="0">
                <a:solidFill>
                  <a:srgbClr val="FFFFFF"/>
                </a:solidFill>
                <a:ea typeface="+mn-lt"/>
                <a:cs typeface="+mn-lt"/>
              </a:rPr>
              <a:t> D and Kolekar MH (eds.), Advances in Signal Processing and Intelligent Recognition Systems, 2019: 3–14.</a:t>
            </a:r>
            <a:endParaRPr lang="en-GB" b="1" dirty="0">
              <a:solidFill>
                <a:srgbClr val="FFFFFF"/>
              </a:solidFill>
            </a:endParaRPr>
          </a:p>
          <a:p>
            <a:pPr algn="just">
              <a:buFont typeface="Wingdings" charset="2"/>
              <a:buChar char="§"/>
            </a:pPr>
            <a:endParaRPr lang="en-GB">
              <a:solidFill>
                <a:srgbClr val="FFFFFF"/>
              </a:solidFill>
              <a:ea typeface="+mn-lt"/>
              <a:cs typeface="+mn-lt"/>
            </a:endParaRPr>
          </a:p>
          <a:p>
            <a:pPr algn="just">
              <a:buFont typeface="Wingdings" charset="2"/>
              <a:buChar char="§"/>
            </a:pPr>
            <a:r>
              <a:rPr lang="en-GB" dirty="0">
                <a:solidFill>
                  <a:srgbClr val="FFFFFF"/>
                </a:solidFill>
                <a:ea typeface="+mn-lt"/>
                <a:cs typeface="+mn-lt"/>
              </a:rPr>
              <a:t>Identifying the sound of animals and processing it by concepts of signal processing and deep learning.</a:t>
            </a:r>
            <a:endParaRPr lang="en-GB" dirty="0">
              <a:solidFill>
                <a:srgbClr val="FFFFFF"/>
              </a:solidFill>
            </a:endParaRPr>
          </a:p>
          <a:p>
            <a:pPr algn="just">
              <a:buFont typeface="Wingdings" charset="2"/>
              <a:buChar char="§"/>
            </a:pPr>
            <a:endParaRPr lang="en-GB">
              <a:solidFill>
                <a:srgbClr val="FFFFFF"/>
              </a:solidFill>
            </a:endParaRPr>
          </a:p>
          <a:p>
            <a:pPr algn="just">
              <a:buFont typeface="Wingdings" charset="2"/>
              <a:buChar char="§"/>
            </a:pPr>
            <a:endParaRPr lang="en-GB">
              <a:solidFill>
                <a:srgbClr val="FFFFFF"/>
              </a:solidFill>
            </a:endParaRPr>
          </a:p>
          <a:p>
            <a:pPr algn="just"/>
            <a:endParaRPr lang="en-GB">
              <a:solidFill>
                <a:srgbClr val="FFFFFF"/>
              </a:solidFill>
            </a:endParaRPr>
          </a:p>
        </p:txBody>
      </p:sp>
      <p:pic>
        <p:nvPicPr>
          <p:cNvPr id="5" name="Picture 5" descr="A picture containing tree, elephant, outdoor, ground&#10;&#10;Description automatically generated">
            <a:extLst>
              <a:ext uri="{FF2B5EF4-FFF2-40B4-BE49-F238E27FC236}">
                <a16:creationId xmlns:a16="http://schemas.microsoft.com/office/drawing/2014/main" id="{47CE484A-D793-9BDA-5C9E-340F663B7DD3}"/>
              </a:ext>
            </a:extLst>
          </p:cNvPr>
          <p:cNvPicPr>
            <a:picLocks noChangeAspect="1"/>
          </p:cNvPicPr>
          <p:nvPr/>
        </p:nvPicPr>
        <p:blipFill rotWithShape="1">
          <a:blip r:embed="rId3"/>
          <a:srcRect l="4633" r="20560" b="3"/>
          <a:stretch/>
        </p:blipFill>
        <p:spPr>
          <a:xfrm>
            <a:off x="6774510" y="3429000"/>
            <a:ext cx="4929808" cy="2948940"/>
          </a:xfrm>
          <a:custGeom>
            <a:avLst/>
            <a:gdLst/>
            <a:ahLst/>
            <a:cxnLst/>
            <a:rect l="l" t="t" r="r" b="b"/>
            <a:pathLst>
              <a:path w="4929808" h="2948940">
                <a:moveTo>
                  <a:pt x="325929" y="0"/>
                </a:moveTo>
                <a:lnTo>
                  <a:pt x="4929808" y="0"/>
                </a:lnTo>
                <a:lnTo>
                  <a:pt x="4929808" y="2948940"/>
                </a:lnTo>
                <a:lnTo>
                  <a:pt x="4769032" y="2948940"/>
                </a:lnTo>
                <a:lnTo>
                  <a:pt x="2751151" y="2948940"/>
                </a:lnTo>
                <a:lnTo>
                  <a:pt x="0" y="2948940"/>
                </a:lnTo>
                <a:lnTo>
                  <a:pt x="0" y="2948045"/>
                </a:lnTo>
                <a:lnTo>
                  <a:pt x="103291" y="2948045"/>
                </a:lnTo>
                <a:lnTo>
                  <a:pt x="112340" y="2889373"/>
                </a:lnTo>
                <a:lnTo>
                  <a:pt x="123631" y="2813097"/>
                </a:lnTo>
                <a:lnTo>
                  <a:pt x="135550" y="2722292"/>
                </a:lnTo>
                <a:lnTo>
                  <a:pt x="149820" y="2614536"/>
                </a:lnTo>
                <a:lnTo>
                  <a:pt x="164875" y="2495279"/>
                </a:lnTo>
                <a:lnTo>
                  <a:pt x="180714" y="2360888"/>
                </a:lnTo>
                <a:lnTo>
                  <a:pt x="197494" y="2214389"/>
                </a:lnTo>
                <a:lnTo>
                  <a:pt x="214273" y="2055177"/>
                </a:lnTo>
                <a:lnTo>
                  <a:pt x="231367" y="1885675"/>
                </a:lnTo>
                <a:lnTo>
                  <a:pt x="247205" y="1702854"/>
                </a:lnTo>
                <a:lnTo>
                  <a:pt x="262417" y="1511558"/>
                </a:lnTo>
                <a:lnTo>
                  <a:pt x="276217" y="1309365"/>
                </a:lnTo>
                <a:lnTo>
                  <a:pt x="289390" y="1098697"/>
                </a:lnTo>
                <a:lnTo>
                  <a:pt x="301779" y="878949"/>
                </a:lnTo>
                <a:lnTo>
                  <a:pt x="306170" y="766351"/>
                </a:lnTo>
                <a:lnTo>
                  <a:pt x="311031" y="651331"/>
                </a:lnTo>
                <a:lnTo>
                  <a:pt x="315579" y="534495"/>
                </a:lnTo>
                <a:lnTo>
                  <a:pt x="318558" y="417054"/>
                </a:lnTo>
                <a:lnTo>
                  <a:pt x="321224" y="297191"/>
                </a:lnTo>
                <a:lnTo>
                  <a:pt x="324047" y="176118"/>
                </a:lnTo>
                <a:lnTo>
                  <a:pt x="325929" y="52623"/>
                </a:lnTo>
                <a:close/>
              </a:path>
            </a:pathLst>
          </a:custGeom>
        </p:spPr>
      </p:pic>
    </p:spTree>
    <p:extLst>
      <p:ext uri="{BB962C8B-B14F-4D97-AF65-F5344CB8AC3E}">
        <p14:creationId xmlns:p14="http://schemas.microsoft.com/office/powerpoint/2010/main" val="358603687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6">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sp>
      <p:sp>
        <p:nvSpPr>
          <p:cNvPr id="19"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1"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a:extLst>
              <a:ext uri="{FF2B5EF4-FFF2-40B4-BE49-F238E27FC236}">
                <a16:creationId xmlns:a16="http://schemas.microsoft.com/office/drawing/2014/main" id="{7CCD1D4B-0AC2-4FC6-5AD5-CB786F670B3D}"/>
              </a:ext>
            </a:extLst>
          </p:cNvPr>
          <p:cNvSpPr>
            <a:spLocks noGrp="1"/>
          </p:cNvSpPr>
          <p:nvPr>
            <p:ph type="title"/>
          </p:nvPr>
        </p:nvSpPr>
        <p:spPr>
          <a:xfrm>
            <a:off x="639098" y="629265"/>
            <a:ext cx="6072776" cy="1622322"/>
          </a:xfrm>
        </p:spPr>
        <p:txBody>
          <a:bodyPr>
            <a:normAutofit/>
          </a:bodyPr>
          <a:lstStyle/>
          <a:p>
            <a:r>
              <a:rPr lang="en-GB">
                <a:solidFill>
                  <a:srgbClr val="FFFFFF"/>
                </a:solidFill>
              </a:rPr>
              <a:t>Problem Statement</a:t>
            </a:r>
            <a:endParaRPr lang="en-US">
              <a:solidFill>
                <a:srgbClr val="FFFFFF"/>
              </a:solidFill>
            </a:endParaRPr>
          </a:p>
        </p:txBody>
      </p:sp>
      <p:pic>
        <p:nvPicPr>
          <p:cNvPr id="4" name="Picture 4" descr="A picture containing tree, grass, outdoor, field&#10;&#10;Description automatically generated">
            <a:extLst>
              <a:ext uri="{FF2B5EF4-FFF2-40B4-BE49-F238E27FC236}">
                <a16:creationId xmlns:a16="http://schemas.microsoft.com/office/drawing/2014/main" id="{D38E5CF1-DBE8-42FE-5D3A-199184D159C9}"/>
              </a:ext>
            </a:extLst>
          </p:cNvPr>
          <p:cNvPicPr>
            <a:picLocks noChangeAspect="1"/>
          </p:cNvPicPr>
          <p:nvPr/>
        </p:nvPicPr>
        <p:blipFill rotWithShape="1">
          <a:blip r:embed="rId2"/>
          <a:srcRect l="22104" r="22102" b="-2"/>
          <a:stretch/>
        </p:blipFill>
        <p:spPr>
          <a:xfrm>
            <a:off x="6774511" y="480060"/>
            <a:ext cx="4929808" cy="589788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p:spPr>
      </p:pic>
      <p:sp>
        <p:nvSpPr>
          <p:cNvPr id="23" name="Rectangle 22">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5" name="Oval 24">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7" name="Oval 26">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ED18B572-A901-AF3C-ED13-01C80B507954}"/>
              </a:ext>
            </a:extLst>
          </p:cNvPr>
          <p:cNvSpPr>
            <a:spLocks noGrp="1"/>
          </p:cNvSpPr>
          <p:nvPr>
            <p:ph idx="1"/>
          </p:nvPr>
        </p:nvSpPr>
        <p:spPr>
          <a:xfrm>
            <a:off x="480947" y="2159944"/>
            <a:ext cx="6029644" cy="5853324"/>
          </a:xfrm>
        </p:spPr>
        <p:txBody>
          <a:bodyPr vert="horz" lIns="91440" tIns="45720" rIns="91440" bIns="45720" rtlCol="0" anchor="ctr">
            <a:normAutofit/>
          </a:bodyPr>
          <a:lstStyle/>
          <a:p>
            <a:pPr>
              <a:buFont typeface="Wingdings" charset="2"/>
              <a:buChar char="Ø"/>
            </a:pPr>
            <a:r>
              <a:rPr lang="en-GB" sz="2000" dirty="0">
                <a:solidFill>
                  <a:srgbClr val="FFFFFF"/>
                </a:solidFill>
                <a:ea typeface="+mn-lt"/>
                <a:cs typeface="+mn-lt"/>
              </a:rPr>
              <a:t>A deadly conflict is prominently observed between India's growing masses and its wildlife. Damage to human property, crop damage, a threat to livestock, are some of its major impacts.</a:t>
            </a:r>
          </a:p>
          <a:p>
            <a:pPr>
              <a:buFont typeface="Wingdings" charset="2"/>
              <a:buChar char="Ø"/>
            </a:pPr>
            <a:r>
              <a:rPr lang="en-GB" sz="2000" dirty="0">
                <a:solidFill>
                  <a:srgbClr val="FFFFFF"/>
                </a:solidFill>
                <a:ea typeface="+mn-lt"/>
                <a:cs typeface="+mn-lt"/>
              </a:rPr>
              <a:t>The proposed system aims in protecting human habitation and livestock at the outskirts of the forest area by developing an automated system that detects the intrusion of wild animals and repels them back to the forest without causing any harm.</a:t>
            </a:r>
            <a:endParaRPr lang="en-GB" sz="2000" dirty="0">
              <a:solidFill>
                <a:srgbClr val="FFFFFF"/>
              </a:solidFill>
            </a:endParaRPr>
          </a:p>
          <a:p>
            <a:pPr marL="0" indent="0">
              <a:buNone/>
            </a:pPr>
            <a:endParaRPr lang="en-GB">
              <a:solidFill>
                <a:srgbClr val="FFFFFF"/>
              </a:solidFill>
            </a:endParaRPr>
          </a:p>
          <a:p>
            <a:pPr>
              <a:buFont typeface="Wingdings" charset="2"/>
              <a:buChar char="§"/>
            </a:pPr>
            <a:endParaRPr lang="en-GB">
              <a:solidFill>
                <a:srgbClr val="FFFFFF"/>
              </a:solidFill>
            </a:endParaRPr>
          </a:p>
          <a:p>
            <a:pPr>
              <a:buFont typeface="Wingdings" charset="2"/>
              <a:buChar char="§"/>
            </a:pPr>
            <a:endParaRPr lang="en-GB">
              <a:solidFill>
                <a:srgbClr val="FFFFFF"/>
              </a:solidFill>
            </a:endParaRPr>
          </a:p>
          <a:p>
            <a:pPr>
              <a:buFont typeface="Wingdings" charset="2"/>
              <a:buChar char="§"/>
            </a:pPr>
            <a:endParaRPr lang="en-GB">
              <a:solidFill>
                <a:srgbClr val="FFFFFF"/>
              </a:solidFill>
            </a:endParaRPr>
          </a:p>
          <a:p>
            <a:endParaRPr lang="en-GB">
              <a:solidFill>
                <a:srgbClr val="FFFFFF"/>
              </a:solidFill>
            </a:endParaRPr>
          </a:p>
          <a:p>
            <a:pPr>
              <a:buFont typeface="Wingdings" charset="2"/>
              <a:buChar char="§"/>
            </a:pPr>
            <a:endParaRPr lang="en-GB">
              <a:solidFill>
                <a:srgbClr val="FFFFFF"/>
              </a:solidFill>
            </a:endParaRPr>
          </a:p>
        </p:txBody>
      </p:sp>
    </p:spTree>
    <p:extLst>
      <p:ext uri="{BB962C8B-B14F-4D97-AF65-F5344CB8AC3E}">
        <p14:creationId xmlns:p14="http://schemas.microsoft.com/office/powerpoint/2010/main" val="2390322054"/>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5" name="Rectangle 64">
            <a:extLst>
              <a:ext uri="{FF2B5EF4-FFF2-40B4-BE49-F238E27FC236}">
                <a16:creationId xmlns:a16="http://schemas.microsoft.com/office/drawing/2014/main" id="{6E0488BA-180E-40D8-8350-4B1791795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5" name="Picture 5" descr="Shape, icon&#10;&#10;Description automatically generated">
            <a:extLst>
              <a:ext uri="{FF2B5EF4-FFF2-40B4-BE49-F238E27FC236}">
                <a16:creationId xmlns:a16="http://schemas.microsoft.com/office/drawing/2014/main" id="{285CFE16-4205-85D6-EB04-3F1A3F419B32}"/>
              </a:ext>
            </a:extLst>
          </p:cNvPr>
          <p:cNvPicPr>
            <a:picLocks noChangeAspect="1"/>
          </p:cNvPicPr>
          <p:nvPr/>
        </p:nvPicPr>
        <p:blipFill rotWithShape="1">
          <a:blip r:embed="rId2">
            <a:alphaModFix amt="40000"/>
          </a:blip>
          <a:srcRect l="7759" r="3441"/>
          <a:stretch/>
        </p:blipFill>
        <p:spPr>
          <a:xfrm>
            <a:off x="20" y="10"/>
            <a:ext cx="6161601" cy="6857990"/>
          </a:xfrm>
          <a:prstGeom prst="rect">
            <a:avLst/>
          </a:prstGeom>
        </p:spPr>
      </p:pic>
      <p:sp>
        <p:nvSpPr>
          <p:cNvPr id="2" name="Title 1">
            <a:extLst>
              <a:ext uri="{FF2B5EF4-FFF2-40B4-BE49-F238E27FC236}">
                <a16:creationId xmlns:a16="http://schemas.microsoft.com/office/drawing/2014/main" id="{E3741EAE-3B26-22DF-15B5-6EFF9056EB25}"/>
              </a:ext>
            </a:extLst>
          </p:cNvPr>
          <p:cNvSpPr>
            <a:spLocks noGrp="1"/>
          </p:cNvSpPr>
          <p:nvPr>
            <p:ph type="title"/>
          </p:nvPr>
        </p:nvSpPr>
        <p:spPr>
          <a:xfrm>
            <a:off x="6361757" y="530845"/>
            <a:ext cx="8761413" cy="706964"/>
          </a:xfrm>
        </p:spPr>
        <p:txBody>
          <a:bodyPr>
            <a:normAutofit/>
          </a:bodyPr>
          <a:lstStyle/>
          <a:p>
            <a:r>
              <a:rPr lang="en-GB">
                <a:solidFill>
                  <a:schemeClr val="tx1"/>
                </a:solidFill>
              </a:rPr>
              <a:t>Objective</a:t>
            </a:r>
          </a:p>
        </p:txBody>
      </p:sp>
      <p:sp>
        <p:nvSpPr>
          <p:cNvPr id="3" name="Content Placeholder 2">
            <a:extLst>
              <a:ext uri="{FF2B5EF4-FFF2-40B4-BE49-F238E27FC236}">
                <a16:creationId xmlns:a16="http://schemas.microsoft.com/office/drawing/2014/main" id="{D4EC184B-ECE3-230F-086E-3901A7EEF715}"/>
              </a:ext>
            </a:extLst>
          </p:cNvPr>
          <p:cNvSpPr>
            <a:spLocks noGrp="1"/>
          </p:cNvSpPr>
          <p:nvPr>
            <p:ph idx="1"/>
          </p:nvPr>
        </p:nvSpPr>
        <p:spPr>
          <a:xfrm>
            <a:off x="6162336" y="1770462"/>
            <a:ext cx="6381508" cy="4092034"/>
          </a:xfrm>
        </p:spPr>
        <p:txBody>
          <a:bodyPr vert="horz" lIns="91440" tIns="45720" rIns="91440" bIns="45720" rtlCol="0" anchor="ctr">
            <a:normAutofit/>
          </a:bodyPr>
          <a:lstStyle/>
          <a:p>
            <a:pPr algn="just">
              <a:buNone/>
            </a:pPr>
            <a:r>
              <a:rPr lang="en-GB" dirty="0">
                <a:solidFill>
                  <a:schemeClr val="tx1"/>
                </a:solidFill>
                <a:ea typeface="+mn-lt"/>
                <a:cs typeface="+mn-lt"/>
              </a:rPr>
              <a:t>The main objective of the project is to safe guard </a:t>
            </a:r>
            <a:endParaRPr lang="en-US">
              <a:solidFill>
                <a:schemeClr val="tx1"/>
              </a:solidFill>
            </a:endParaRPr>
          </a:p>
          <a:p>
            <a:pPr algn="just">
              <a:buNone/>
            </a:pPr>
            <a:r>
              <a:rPr lang="en-GB" dirty="0">
                <a:solidFill>
                  <a:schemeClr val="tx1"/>
                </a:solidFill>
                <a:ea typeface="+mn-lt"/>
                <a:cs typeface="+mn-lt"/>
              </a:rPr>
              <a:t>the agricultural field from wild animals and also </a:t>
            </a:r>
            <a:endParaRPr lang="en-GB" dirty="0">
              <a:solidFill>
                <a:schemeClr val="tx1"/>
              </a:solidFill>
            </a:endParaRPr>
          </a:p>
          <a:p>
            <a:pPr algn="just">
              <a:buNone/>
            </a:pPr>
            <a:r>
              <a:rPr lang="en-GB" dirty="0">
                <a:solidFill>
                  <a:schemeClr val="tx1"/>
                </a:solidFill>
                <a:ea typeface="+mn-lt"/>
                <a:cs typeface="+mn-lt"/>
              </a:rPr>
              <a:t>to protect them by driving them away instead of </a:t>
            </a:r>
            <a:endParaRPr lang="en-GB" dirty="0">
              <a:solidFill>
                <a:schemeClr val="tx1"/>
              </a:solidFill>
            </a:endParaRPr>
          </a:p>
          <a:p>
            <a:pPr algn="just">
              <a:buNone/>
            </a:pPr>
            <a:r>
              <a:rPr lang="en-GB" dirty="0">
                <a:solidFill>
                  <a:schemeClr val="tx1"/>
                </a:solidFill>
                <a:ea typeface="+mn-lt"/>
                <a:cs typeface="+mn-lt"/>
              </a:rPr>
              <a:t>killing. The project also aims to protect human </a:t>
            </a:r>
            <a:endParaRPr lang="en-GB" dirty="0">
              <a:solidFill>
                <a:schemeClr val="tx1"/>
              </a:solidFill>
            </a:endParaRPr>
          </a:p>
          <a:p>
            <a:pPr algn="just">
              <a:buNone/>
            </a:pPr>
            <a:r>
              <a:rPr lang="en-GB" dirty="0">
                <a:solidFill>
                  <a:schemeClr val="tx1"/>
                </a:solidFill>
                <a:ea typeface="+mn-lt"/>
                <a:cs typeface="+mn-lt"/>
              </a:rPr>
              <a:t>lives from animal attacks. We are using an </a:t>
            </a:r>
            <a:endParaRPr lang="en-GB" dirty="0">
              <a:solidFill>
                <a:schemeClr val="tx1"/>
              </a:solidFill>
            </a:endParaRPr>
          </a:p>
          <a:p>
            <a:pPr algn="just">
              <a:buNone/>
            </a:pPr>
            <a:r>
              <a:rPr lang="en-GB" dirty="0">
                <a:solidFill>
                  <a:schemeClr val="tx1"/>
                </a:solidFill>
                <a:ea typeface="+mn-lt"/>
                <a:cs typeface="+mn-lt"/>
              </a:rPr>
              <a:t>integrative approach in the field of Deep Learning </a:t>
            </a:r>
            <a:endParaRPr lang="en-GB" dirty="0">
              <a:solidFill>
                <a:schemeClr val="tx1"/>
              </a:solidFill>
            </a:endParaRPr>
          </a:p>
          <a:p>
            <a:pPr algn="just">
              <a:buNone/>
            </a:pPr>
            <a:r>
              <a:rPr lang="en-GB" dirty="0">
                <a:solidFill>
                  <a:schemeClr val="tx1"/>
                </a:solidFill>
                <a:ea typeface="+mn-lt"/>
                <a:cs typeface="+mn-lt"/>
              </a:rPr>
              <a:t>to provide a monitoring and repelling system for </a:t>
            </a:r>
            <a:endParaRPr lang="en-GB" dirty="0">
              <a:solidFill>
                <a:schemeClr val="tx1"/>
              </a:solidFill>
            </a:endParaRPr>
          </a:p>
          <a:p>
            <a:pPr algn="just">
              <a:buNone/>
            </a:pPr>
            <a:r>
              <a:rPr lang="en-GB" dirty="0">
                <a:solidFill>
                  <a:schemeClr val="tx1"/>
                </a:solidFill>
                <a:ea typeface="+mn-lt"/>
                <a:cs typeface="+mn-lt"/>
              </a:rPr>
              <a:t>crop protection against animal attacks.</a:t>
            </a:r>
            <a:endParaRPr lang="en-GB" dirty="0">
              <a:solidFill>
                <a:schemeClr val="tx1"/>
              </a:solidFill>
            </a:endParaRPr>
          </a:p>
          <a:p>
            <a:pPr marL="0" indent="0" algn="just">
              <a:buNone/>
            </a:pPr>
            <a:endParaRPr lang="en-GB" dirty="0">
              <a:solidFill>
                <a:schemeClr val="tx1"/>
              </a:solidFill>
            </a:endParaRPr>
          </a:p>
          <a:p>
            <a:pPr algn="just"/>
            <a:endParaRPr lang="en-GB" dirty="0">
              <a:solidFill>
                <a:schemeClr val="tx1"/>
              </a:solidFill>
            </a:endParaRPr>
          </a:p>
        </p:txBody>
      </p:sp>
    </p:spTree>
    <p:extLst>
      <p:ext uri="{BB962C8B-B14F-4D97-AF65-F5344CB8AC3E}">
        <p14:creationId xmlns:p14="http://schemas.microsoft.com/office/powerpoint/2010/main" val="2842931172"/>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Ion Boardroom</vt:lpstr>
      <vt:lpstr>AUTOMATED HUMAN - WILDLIFE CONFLICT MONITORING SYSTEM USING DEEP LEARNING</vt:lpstr>
      <vt:lpstr>Contents</vt:lpstr>
      <vt:lpstr>Introduction</vt:lpstr>
      <vt:lpstr>Introduction</vt:lpstr>
      <vt:lpstr>Introduction</vt:lpstr>
      <vt:lpstr>Literature Survey</vt:lpstr>
      <vt:lpstr>Literature Survey</vt:lpstr>
      <vt:lpstr>Problem Statement</vt:lpstr>
      <vt:lpstr>Objective</vt:lpstr>
      <vt:lpstr>Methodology</vt:lpstr>
      <vt:lpstr>Software Design</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917</cp:revision>
  <dcterms:created xsi:type="dcterms:W3CDTF">2023-04-03T13:16:33Z</dcterms:created>
  <dcterms:modified xsi:type="dcterms:W3CDTF">2023-07-29T09:18:43Z</dcterms:modified>
</cp:coreProperties>
</file>

<file path=docProps/thumbnail.jpeg>
</file>